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56" r:id="rId2"/>
    <p:sldId id="257" r:id="rId3"/>
    <p:sldId id="268" r:id="rId4"/>
    <p:sldId id="269" r:id="rId5"/>
    <p:sldId id="262" r:id="rId6"/>
    <p:sldId id="261" r:id="rId7"/>
    <p:sldId id="260" r:id="rId8"/>
    <p:sldId id="267" r:id="rId9"/>
    <p:sldId id="263" r:id="rId10"/>
    <p:sldId id="264" r:id="rId11"/>
    <p:sldId id="265" r:id="rId12"/>
    <p:sldId id="284" r:id="rId13"/>
    <p:sldId id="271" r:id="rId14"/>
    <p:sldId id="278" r:id="rId15"/>
    <p:sldId id="272" r:id="rId16"/>
    <p:sldId id="274" r:id="rId17"/>
    <p:sldId id="259" r:id="rId18"/>
    <p:sldId id="276" r:id="rId19"/>
    <p:sldId id="273" r:id="rId20"/>
    <p:sldId id="270" r:id="rId21"/>
    <p:sldId id="283" r:id="rId22"/>
    <p:sldId id="275" r:id="rId23"/>
    <p:sldId id="279" r:id="rId24"/>
    <p:sldId id="282" r:id="rId25"/>
    <p:sldId id="281"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C39F7-50F7-4747-A3CC-304CD21E1197}">
          <p14:sldIdLst>
            <p14:sldId id="256"/>
            <p14:sldId id="257"/>
            <p14:sldId id="268"/>
            <p14:sldId id="269"/>
            <p14:sldId id="262"/>
            <p14:sldId id="261"/>
            <p14:sldId id="260"/>
            <p14:sldId id="267"/>
            <p14:sldId id="263"/>
            <p14:sldId id="264"/>
            <p14:sldId id="265"/>
            <p14:sldId id="284"/>
            <p14:sldId id="271"/>
            <p14:sldId id="278"/>
            <p14:sldId id="272"/>
            <p14:sldId id="274"/>
            <p14:sldId id="259"/>
            <p14:sldId id="276"/>
            <p14:sldId id="273"/>
          </p14:sldIdLst>
        </p14:section>
        <p14:section name="TRASH" id="{2EF1E54C-673C-41F9-A0EA-74F0F604BAC2}">
          <p14:sldIdLst>
            <p14:sldId id="270"/>
            <p14:sldId id="283"/>
            <p14:sldId id="275"/>
            <p14:sldId id="279"/>
            <p14:sldId id="282"/>
            <p14:sldId id="281"/>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058D"/>
    <a:srgbClr val="6D0575"/>
    <a:srgbClr val="FA0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7" autoAdjust="0"/>
    <p:restoredTop sz="64991" autoAdjust="0"/>
  </p:normalViewPr>
  <p:slideViewPr>
    <p:cSldViewPr snapToGrid="0">
      <p:cViewPr varScale="1">
        <p:scale>
          <a:sx n="40" d="100"/>
          <a:sy n="40" d="100"/>
        </p:scale>
        <p:origin x="11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3022B-D16A-407B-AEAC-02981A0EF228}" type="datetimeFigureOut">
              <a:rPr lang="en-CA" smtClean="0"/>
              <a:t>2016-09-28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77824-D8C3-4FE2-B30B-91DA723B4682}" type="slidenum">
              <a:rPr lang="en-CA" smtClean="0"/>
              <a:t>‹#›</a:t>
            </a:fld>
            <a:endParaRPr lang="en-CA"/>
          </a:p>
        </p:txBody>
      </p:sp>
    </p:spTree>
    <p:extLst>
      <p:ext uri="{BB962C8B-B14F-4D97-AF65-F5344CB8AC3E}">
        <p14:creationId xmlns:p14="http://schemas.microsoft.com/office/powerpoint/2010/main" val="136544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 Steph,</a:t>
            </a:r>
            <a:r>
              <a:rPr lang="en-CA" baseline="0" dirty="0" smtClean="0"/>
              <a:t> and m</a:t>
            </a:r>
            <a:r>
              <a:rPr lang="en-CA" dirty="0" smtClean="0"/>
              <a:t>y project</a:t>
            </a:r>
            <a:r>
              <a:rPr lang="en-CA" baseline="0" dirty="0" smtClean="0"/>
              <a:t> is on the effects of fisheries-induced life history shifts on ecosystem stability.  My supervisors are Anna and Jeff.</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a:t>
            </a:fld>
            <a:endParaRPr lang="en-CA"/>
          </a:p>
        </p:txBody>
      </p:sp>
    </p:spTree>
    <p:extLst>
      <p:ext uri="{BB962C8B-B14F-4D97-AF65-F5344CB8AC3E}">
        <p14:creationId xmlns:p14="http://schemas.microsoft.com/office/powerpoint/2010/main" val="360374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a:t>
            </a:r>
            <a:r>
              <a:rPr lang="en-CA" baseline="0" dirty="0" smtClean="0"/>
              <a:t> we want to test ecosystem stability.  Stability has two components:  resistance and resilience.  Resistance measures how little change an ecosystem undergoes when disturbed, while resilience measures the ability of an ecosystem to recover from disturbance.  In theses studies, disturbance is usually simulated by exposing the ecosystem to fishing pressure.  </a:t>
            </a:r>
          </a:p>
          <a:p>
            <a:endParaRPr lang="en-CA" baseline="0" dirty="0" smtClean="0"/>
          </a:p>
          <a:p>
            <a:r>
              <a:rPr lang="en-CA" baseline="0" dirty="0" smtClean="0"/>
              <a:t>So here is an example of how we apply it.  </a:t>
            </a:r>
          </a:p>
          <a:p>
            <a:endParaRPr lang="en-CA" baseline="0" dirty="0" smtClean="0"/>
          </a:p>
          <a:p>
            <a:r>
              <a:rPr lang="en-CA" baseline="0" dirty="0" smtClean="0"/>
              <a:t>This figure shows the total biomass in the model over a bit more than a century.  The first few years shows the population in its pristine state, before the fishing occurred.  The first vertical line represents the onset of fishing, and the second line is when the fishing ends again.  So there are three states in this model:  before fishing, during fishing, and after fishing has ended. The red line shows a scenario with life history changes, while the black line shows the control, a scenario without life history changes.</a:t>
            </a:r>
          </a:p>
          <a:p>
            <a:endParaRPr lang="en-CA" baseline="0" dirty="0" smtClean="0"/>
          </a:p>
          <a:p>
            <a:r>
              <a:rPr lang="en-CA" baseline="0" dirty="0" smtClean="0"/>
              <a:t>The take away is that when you incorporate life history there will be an increase in fluctuations in biomass. </a:t>
            </a:r>
          </a:p>
          <a:p>
            <a:endParaRPr lang="en-CA" baseline="0" dirty="0" smtClean="0"/>
          </a:p>
          <a:p>
            <a:r>
              <a:rPr lang="en-CA" baseline="0" dirty="0" smtClean="0"/>
              <a:t>So we apply fishing pressure to an ecosystem that’s already at equilibrium, and measure the changes in the mean and variance of the biomass for each species in the system.  For resistance, we take this measurement during a time period with fishing exploitation, and for resilience, we take the measurement after fishing has stopped and the population is allowed to reach a new equilibrium.</a:t>
            </a:r>
          </a:p>
          <a:p>
            <a:endParaRPr lang="en-CA" baseline="0" dirty="0" smtClean="0"/>
          </a:p>
        </p:txBody>
      </p:sp>
      <p:sp>
        <p:nvSpPr>
          <p:cNvPr id="4" name="Slide Number Placeholder 3"/>
          <p:cNvSpPr>
            <a:spLocks noGrp="1"/>
          </p:cNvSpPr>
          <p:nvPr>
            <p:ph type="sldNum" sz="quarter" idx="10"/>
          </p:nvPr>
        </p:nvSpPr>
        <p:spPr/>
        <p:txBody>
          <a:bodyPr/>
          <a:lstStyle/>
          <a:p>
            <a:fld id="{96F77824-D8C3-4FE2-B30B-91DA723B4682}" type="slidenum">
              <a:rPr lang="en-CA" smtClean="0"/>
              <a:t>10</a:t>
            </a:fld>
            <a:endParaRPr lang="en-CA"/>
          </a:p>
        </p:txBody>
      </p:sp>
    </p:spTree>
    <p:extLst>
      <p:ext uri="{BB962C8B-B14F-4D97-AF65-F5344CB8AC3E}">
        <p14:creationId xmlns:p14="http://schemas.microsoft.com/office/powerpoint/2010/main" val="1733111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Model</a:t>
            </a:r>
            <a:r>
              <a:rPr lang="en-CA" baseline="0" dirty="0" smtClean="0"/>
              <a:t> for well studied specific ecosystem</a:t>
            </a:r>
            <a:endParaRPr lang="en-CA" dirty="0" smtClean="0"/>
          </a:p>
          <a:p>
            <a:r>
              <a:rPr lang="en-CA" dirty="0" smtClean="0"/>
              <a:t>She</a:t>
            </a:r>
            <a:r>
              <a:rPr lang="en-CA" baseline="0" dirty="0" smtClean="0"/>
              <a:t> found an increase in variance of biomass for all the species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11</a:t>
            </a:fld>
            <a:endParaRPr lang="en-CA"/>
          </a:p>
        </p:txBody>
      </p:sp>
    </p:spTree>
    <p:extLst>
      <p:ext uri="{BB962C8B-B14F-4D97-AF65-F5344CB8AC3E}">
        <p14:creationId xmlns:p14="http://schemas.microsoft.com/office/powerpoint/2010/main" val="3231502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These fluctuations</a:t>
            </a:r>
            <a:r>
              <a:rPr lang="en-CA" baseline="0" dirty="0" smtClean="0"/>
              <a:t> resonated through the entire ecosystem, including lower trophic levels.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12</a:t>
            </a:fld>
            <a:endParaRPr lang="en-CA"/>
          </a:p>
        </p:txBody>
      </p:sp>
    </p:spTree>
    <p:extLst>
      <p:ext uri="{BB962C8B-B14F-4D97-AF65-F5344CB8AC3E}">
        <p14:creationId xmlns:p14="http://schemas.microsoft.com/office/powerpoint/2010/main" val="197353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So the </a:t>
            </a:r>
            <a:r>
              <a:rPr lang="en-CA" dirty="0" err="1" smtClean="0"/>
              <a:t>allometric</a:t>
            </a:r>
            <a:r>
              <a:rPr lang="en-CA" dirty="0" smtClean="0"/>
              <a:t> trophic network starts by creating a random</a:t>
            </a:r>
            <a:r>
              <a:rPr lang="en-CA" baseline="0" dirty="0" smtClean="0"/>
              <a:t> food web to show the dietary links between species.  You can think of the rows as your predators and your columns as your prey.  The elements in the matrix are either 1 or 0.  If it’s 1 it means that predator in row </a:t>
            </a:r>
            <a:r>
              <a:rPr lang="en-CA" baseline="0" dirty="0" err="1" smtClean="0"/>
              <a:t>i</a:t>
            </a:r>
            <a:r>
              <a:rPr lang="en-CA" baseline="0" dirty="0" smtClean="0"/>
              <a:t> consumes prey in column j. The graph on the right shows what this food web looks like. So your first two rows in this case are your autotrophs, your algae, because you can clearly see that they don’t eat anything else.  They are shown by the red circles.  Row 3 eats both autotrophs, which you can also see in the graph, 3 eats 1 and 2.  (continue on)</a:t>
            </a:r>
          </a:p>
          <a:p>
            <a:endParaRPr lang="en-CA" baseline="0" dirty="0" smtClean="0"/>
          </a:p>
          <a:p>
            <a:r>
              <a:rPr lang="en-CA" baseline="0" dirty="0" smtClean="0"/>
              <a:t>Species have been sorted by body mass, so it will always yield a lower triangular matrix.  </a:t>
            </a:r>
          </a:p>
          <a:p>
            <a:r>
              <a:rPr lang="en-CA" baseline="0" dirty="0" smtClean="0"/>
              <a:t>A distinctive feature of this is that there isn’t any cannibalism present in this model, as you can see that the diagonal consists of 0s. </a:t>
            </a:r>
          </a:p>
          <a:p>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For the sake of this example, I defined the last row, species 6, as a fish, and colored it blue.</a:t>
            </a:r>
          </a:p>
          <a:p>
            <a:endParaRPr lang="en-CA" baseline="0" dirty="0" smtClean="0"/>
          </a:p>
        </p:txBody>
      </p:sp>
      <p:sp>
        <p:nvSpPr>
          <p:cNvPr id="4" name="Slide Number Placeholder 3"/>
          <p:cNvSpPr>
            <a:spLocks noGrp="1"/>
          </p:cNvSpPr>
          <p:nvPr>
            <p:ph type="sldNum" sz="quarter" idx="10"/>
          </p:nvPr>
        </p:nvSpPr>
        <p:spPr/>
        <p:txBody>
          <a:bodyPr/>
          <a:lstStyle/>
          <a:p>
            <a:fld id="{96F77824-D8C3-4FE2-B30B-91DA723B4682}" type="slidenum">
              <a:rPr lang="en-CA" smtClean="0"/>
              <a:t>13</a:t>
            </a:fld>
            <a:endParaRPr lang="en-CA"/>
          </a:p>
        </p:txBody>
      </p:sp>
    </p:spTree>
    <p:extLst>
      <p:ext uri="{BB962C8B-B14F-4D97-AF65-F5344CB8AC3E}">
        <p14:creationId xmlns:p14="http://schemas.microsoft.com/office/powerpoint/2010/main" val="272506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The</a:t>
            </a:r>
            <a:r>
              <a:rPr lang="en-CA" baseline="0" dirty="0" smtClean="0"/>
              <a:t> nice thing about this model is that you treat new life stages as new nodes in the web, since they have different diets.  You can connect the </a:t>
            </a:r>
            <a:endParaRPr lang="en-CA" dirty="0" smtClean="0"/>
          </a:p>
        </p:txBody>
      </p:sp>
      <p:sp>
        <p:nvSpPr>
          <p:cNvPr id="4" name="Slide Number Placeholder 3"/>
          <p:cNvSpPr>
            <a:spLocks noGrp="1"/>
          </p:cNvSpPr>
          <p:nvPr>
            <p:ph type="sldNum" sz="quarter" idx="10"/>
          </p:nvPr>
        </p:nvSpPr>
        <p:spPr/>
        <p:txBody>
          <a:bodyPr/>
          <a:lstStyle/>
          <a:p>
            <a:fld id="{96F77824-D8C3-4FE2-B30B-91DA723B4682}" type="slidenum">
              <a:rPr lang="en-CA" smtClean="0"/>
              <a:t>14</a:t>
            </a:fld>
            <a:endParaRPr lang="en-CA"/>
          </a:p>
        </p:txBody>
      </p:sp>
    </p:spTree>
    <p:extLst>
      <p:ext uri="{BB962C8B-B14F-4D97-AF65-F5344CB8AC3E}">
        <p14:creationId xmlns:p14="http://schemas.microsoft.com/office/powerpoint/2010/main" val="805853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now when you want to add life histories</a:t>
            </a:r>
            <a:r>
              <a:rPr lang="en-CA" baseline="0" dirty="0" smtClean="0"/>
              <a:t> to the fish species, all you need to do is add in more rows.  So in this example I added two life stages to this fish species.  In this graph maturation is shown by green arrows, so 6 matures to 7, and 7 matures to 8.</a:t>
            </a:r>
          </a:p>
          <a:p>
            <a:endParaRPr lang="en-CA" baseline="0" dirty="0" smtClean="0"/>
          </a:p>
          <a:p>
            <a:r>
              <a:rPr lang="en-CA" baseline="0" dirty="0" smtClean="0"/>
              <a:t>Take note that there is no cannibalism present in this model, as you can see that 8 does not eat 7 or 6, and 7 does not eat 6.</a:t>
            </a:r>
          </a:p>
        </p:txBody>
      </p:sp>
      <p:sp>
        <p:nvSpPr>
          <p:cNvPr id="4" name="Slide Number Placeholder 3"/>
          <p:cNvSpPr>
            <a:spLocks noGrp="1"/>
          </p:cNvSpPr>
          <p:nvPr>
            <p:ph type="sldNum" sz="quarter" idx="10"/>
          </p:nvPr>
        </p:nvSpPr>
        <p:spPr/>
        <p:txBody>
          <a:bodyPr/>
          <a:lstStyle/>
          <a:p>
            <a:fld id="{96F77824-D8C3-4FE2-B30B-91DA723B4682}" type="slidenum">
              <a:rPr lang="en-CA" smtClean="0"/>
              <a:t>15</a:t>
            </a:fld>
            <a:endParaRPr lang="en-CA"/>
          </a:p>
        </p:txBody>
      </p:sp>
    </p:spTree>
    <p:extLst>
      <p:ext uri="{BB962C8B-B14F-4D97-AF65-F5344CB8AC3E}">
        <p14:creationId xmlns:p14="http://schemas.microsoft.com/office/powerpoint/2010/main" val="69287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if you want to</a:t>
            </a:r>
            <a:r>
              <a:rPr lang="en-CA" baseline="0" dirty="0" smtClean="0"/>
              <a:t> add cannibalism to the model, you can simply modify the lower triangle of the intraspecific interactions.</a:t>
            </a:r>
          </a:p>
        </p:txBody>
      </p:sp>
      <p:sp>
        <p:nvSpPr>
          <p:cNvPr id="4" name="Slide Number Placeholder 3"/>
          <p:cNvSpPr>
            <a:spLocks noGrp="1"/>
          </p:cNvSpPr>
          <p:nvPr>
            <p:ph type="sldNum" sz="quarter" idx="10"/>
          </p:nvPr>
        </p:nvSpPr>
        <p:spPr/>
        <p:txBody>
          <a:bodyPr/>
          <a:lstStyle/>
          <a:p>
            <a:fld id="{96F77824-D8C3-4FE2-B30B-91DA723B4682}" type="slidenum">
              <a:rPr lang="en-CA" smtClean="0"/>
              <a:t>16</a:t>
            </a:fld>
            <a:endParaRPr lang="en-CA"/>
          </a:p>
        </p:txBody>
      </p:sp>
    </p:spTree>
    <p:extLst>
      <p:ext uri="{BB962C8B-B14F-4D97-AF65-F5344CB8AC3E}">
        <p14:creationId xmlns:p14="http://schemas.microsoft.com/office/powerpoint/2010/main" val="360164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 to</a:t>
            </a:r>
            <a:r>
              <a:rPr lang="en-CA" baseline="0" dirty="0" smtClean="0"/>
              <a:t> give a realistic diet for the new life stages that we create, we need to estimate the size of the new life stages, s</a:t>
            </a:r>
            <a:r>
              <a:rPr lang="en-CA" dirty="0" smtClean="0"/>
              <a:t>ince fish are limited</a:t>
            </a:r>
            <a:r>
              <a:rPr lang="en-CA" baseline="0" dirty="0" smtClean="0"/>
              <a:t> to eating prey smaller than themselves.  </a:t>
            </a:r>
            <a:r>
              <a:rPr lang="en-CA" dirty="0" smtClean="0"/>
              <a:t>Since the model gives us adult weights</a:t>
            </a:r>
            <a:r>
              <a:rPr lang="en-CA" baseline="0" dirty="0" smtClean="0"/>
              <a:t> for fish species, we can work backwards to deduce the weight at each life stage using the von </a:t>
            </a:r>
            <a:r>
              <a:rPr lang="en-CA" baseline="0" dirty="0" err="1" smtClean="0"/>
              <a:t>Bertalanffy</a:t>
            </a:r>
            <a:r>
              <a:rPr lang="en-CA" baseline="0" dirty="0" smtClean="0"/>
              <a:t> growth curve.  </a:t>
            </a:r>
          </a:p>
          <a:p>
            <a:endParaRPr lang="en-CA" baseline="0" dirty="0" smtClean="0"/>
          </a:p>
          <a:p>
            <a:r>
              <a:rPr lang="en-CA" baseline="0" dirty="0" smtClean="0"/>
              <a:t>So this equation tells us how long the fish will be at any point in time.  So the length at time t is equal to the asymptotic length, or the theoretical length that a fish would reach if it continued to grow for eternity, times the </a:t>
            </a:r>
          </a:p>
          <a:p>
            <a:endParaRPr lang="en-CA" baseline="0" dirty="0" smtClean="0"/>
          </a:p>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17</a:t>
            </a:fld>
            <a:endParaRPr lang="en-CA"/>
          </a:p>
        </p:txBody>
      </p:sp>
    </p:spTree>
    <p:extLst>
      <p:ext uri="{BB962C8B-B14F-4D97-AF65-F5344CB8AC3E}">
        <p14:creationId xmlns:p14="http://schemas.microsoft.com/office/powerpoint/2010/main" val="3826604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Anna </a:t>
            </a:r>
            <a:r>
              <a:rPr lang="en-CA" dirty="0" err="1" smtClean="0"/>
              <a:t>Kuparinen</a:t>
            </a:r>
            <a:r>
              <a:rPr lang="en-CA" dirty="0" smtClean="0"/>
              <a:t> found</a:t>
            </a:r>
            <a:r>
              <a:rPr lang="en-CA" baseline="0" dirty="0" smtClean="0"/>
              <a:t> some very exciting results with life history shifts in a model simulating lake Constance.  </a:t>
            </a:r>
          </a:p>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18</a:t>
            </a:fld>
            <a:endParaRPr lang="en-CA"/>
          </a:p>
        </p:txBody>
      </p:sp>
    </p:spTree>
    <p:extLst>
      <p:ext uri="{BB962C8B-B14F-4D97-AF65-F5344CB8AC3E}">
        <p14:creationId xmlns:p14="http://schemas.microsoft.com/office/powerpoint/2010/main" val="3274779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96F77824-D8C3-4FE2-B30B-91DA723B4682}" type="slidenum">
              <a:rPr lang="en-CA" smtClean="0"/>
              <a:t>19</a:t>
            </a:fld>
            <a:endParaRPr lang="en-CA"/>
          </a:p>
        </p:txBody>
      </p:sp>
    </p:spTree>
    <p:extLst>
      <p:ext uri="{BB962C8B-B14F-4D97-AF65-F5344CB8AC3E}">
        <p14:creationId xmlns:p14="http://schemas.microsoft.com/office/powerpoint/2010/main" val="174132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Fishing has</a:t>
            </a:r>
            <a:r>
              <a:rPr lang="en-CA" baseline="0" dirty="0" smtClean="0"/>
              <a:t> had a substantial effect on fish body size.  For instance, these pictures are of trophy fish from sport fishing in the Florida Keys. This particular area has been posting their trophy fish on the same board every year for half a century, so we can record historical fish size.  The one on the left was taken in 1957 and you can see that some of those fish are bigger than the fishermen.  Fifty years later, in 2007, the trophy fish have an average length of 34 cm, or just over a foot.</a:t>
            </a:r>
          </a:p>
          <a:p>
            <a:r>
              <a:rPr lang="en-CA" baseline="0" dirty="0" smtClean="0"/>
              <a:t>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a:t>
            </a:fld>
            <a:endParaRPr lang="en-CA"/>
          </a:p>
        </p:txBody>
      </p:sp>
    </p:spTree>
    <p:extLst>
      <p:ext uri="{BB962C8B-B14F-4D97-AF65-F5344CB8AC3E}">
        <p14:creationId xmlns:p14="http://schemas.microsoft.com/office/powerpoint/2010/main" val="24574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smtClean="0"/>
              <a:t>Does a convergence of body size increase recovery through an increase in competition?</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20</a:t>
            </a:fld>
            <a:endParaRPr lang="en-CA"/>
          </a:p>
        </p:txBody>
      </p:sp>
    </p:spTree>
    <p:extLst>
      <p:ext uri="{BB962C8B-B14F-4D97-AF65-F5344CB8AC3E}">
        <p14:creationId xmlns:p14="http://schemas.microsoft.com/office/powerpoint/2010/main" val="99976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60% of species with a trophic level greater or equal to 4 are defined to be fish</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22</a:t>
            </a:fld>
            <a:endParaRPr lang="en-CA"/>
          </a:p>
        </p:txBody>
      </p:sp>
    </p:spTree>
    <p:extLst>
      <p:ext uri="{BB962C8B-B14F-4D97-AF65-F5344CB8AC3E}">
        <p14:creationId xmlns:p14="http://schemas.microsoft.com/office/powerpoint/2010/main" val="3415619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8927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CA" sz="1100" b="0" i="0" u="none" strike="noStrike" kern="1200" dirty="0" smtClean="0">
                <a:solidFill>
                  <a:schemeClr val="tx1"/>
                </a:solidFill>
                <a:effectLst/>
                <a:latin typeface="+mn-lt"/>
                <a:ea typeface="+mn-ea"/>
                <a:cs typeface="+mn-cs"/>
              </a:rPr>
              <a:t>So now that we know how to model life history structure, we can add it to the general closed NPZ model.  I used the </a:t>
            </a:r>
            <a:r>
              <a:rPr lang="en-CA" sz="1100" b="0" i="0" u="none" strike="noStrike" kern="1200" dirty="0" err="1" smtClean="0">
                <a:solidFill>
                  <a:schemeClr val="tx1"/>
                </a:solidFill>
                <a:effectLst/>
                <a:latin typeface="+mn-lt"/>
                <a:ea typeface="+mn-ea"/>
                <a:cs typeface="+mn-cs"/>
              </a:rPr>
              <a:t>Runge-Kutta</a:t>
            </a:r>
            <a:r>
              <a:rPr lang="en-CA" sz="1100" b="0" i="0" u="none" strike="noStrike" kern="1200" dirty="0" smtClean="0">
                <a:solidFill>
                  <a:schemeClr val="tx1"/>
                </a:solidFill>
                <a:effectLst/>
                <a:latin typeface="+mn-lt"/>
                <a:ea typeface="+mn-ea"/>
                <a:cs typeface="+mn-cs"/>
              </a:rPr>
              <a:t> method to solve the model.  To keep things simple, I limited it to four life stages, with the first two only eating phytoplankton, and the last two only eating zooplankton.  I took parameters from Hutchings.</a:t>
            </a:r>
            <a:endParaRPr lang="en-CA" dirty="0">
              <a:effectLst/>
            </a:endParaRPr>
          </a:p>
        </p:txBody>
      </p:sp>
    </p:spTree>
    <p:extLst>
      <p:ext uri="{BB962C8B-B14F-4D97-AF65-F5344CB8AC3E}">
        <p14:creationId xmlns:p14="http://schemas.microsoft.com/office/powerpoint/2010/main" val="2604437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kern="1200" dirty="0" smtClean="0">
                <a:solidFill>
                  <a:schemeClr val="tx1"/>
                </a:solidFill>
                <a:effectLst/>
                <a:latin typeface="+mn-lt"/>
                <a:ea typeface="+mn-ea"/>
                <a:cs typeface="+mn-cs"/>
              </a:rPr>
              <a:t>You can summarize the life history rates with this conceptual model.  The subscript represents life stage, so this model shows four life stages.  F(</a:t>
            </a:r>
            <a:r>
              <a:rPr lang="en-CA" sz="1100" b="0" i="0" u="none" strike="noStrike" kern="1200" dirty="0" err="1" smtClean="0">
                <a:solidFill>
                  <a:schemeClr val="tx1"/>
                </a:solidFill>
                <a:effectLst/>
                <a:latin typeface="+mn-lt"/>
                <a:ea typeface="+mn-ea"/>
                <a:cs typeface="+mn-cs"/>
              </a:rPr>
              <a:t>i</a:t>
            </a:r>
            <a:r>
              <a:rPr lang="en-CA" sz="1100" b="0" i="0" u="none" strike="noStrike" kern="1200" dirty="0" smtClean="0">
                <a:solidFill>
                  <a:schemeClr val="tx1"/>
                </a:solidFill>
                <a:effectLst/>
                <a:latin typeface="+mn-lt"/>
                <a:ea typeface="+mn-ea"/>
                <a:cs typeface="+mn-cs"/>
              </a:rPr>
              <a:t>) is the fish biomass at each life stage, R(</a:t>
            </a:r>
            <a:r>
              <a:rPr lang="en-CA" sz="1100" b="0" i="0" u="none" strike="noStrike" kern="1200" dirty="0" err="1" smtClean="0">
                <a:solidFill>
                  <a:schemeClr val="tx1"/>
                </a:solidFill>
                <a:effectLst/>
                <a:latin typeface="+mn-lt"/>
                <a:ea typeface="+mn-ea"/>
                <a:cs typeface="+mn-cs"/>
              </a:rPr>
              <a:t>i</a:t>
            </a:r>
            <a:r>
              <a:rPr lang="en-CA" sz="1100" b="0" i="0" u="none" strike="noStrike" kern="1200" dirty="0" smtClean="0">
                <a:solidFill>
                  <a:schemeClr val="tx1"/>
                </a:solidFill>
                <a:effectLst/>
                <a:latin typeface="+mn-lt"/>
                <a:ea typeface="+mn-ea"/>
                <a:cs typeface="+mn-cs"/>
              </a:rPr>
              <a:t>) is the reproductive rate of each life stage, and P(</a:t>
            </a:r>
            <a:r>
              <a:rPr lang="en-CA" sz="1100" b="0" i="0" u="none" strike="noStrike" kern="1200" dirty="0" err="1" smtClean="0">
                <a:solidFill>
                  <a:schemeClr val="tx1"/>
                </a:solidFill>
                <a:effectLst/>
                <a:latin typeface="+mn-lt"/>
                <a:ea typeface="+mn-ea"/>
                <a:cs typeface="+mn-cs"/>
              </a:rPr>
              <a:t>i</a:t>
            </a:r>
            <a:r>
              <a:rPr lang="en-CA" sz="1100" b="0" i="0" u="none" strike="noStrike" kern="1200" dirty="0" smtClean="0">
                <a:solidFill>
                  <a:schemeClr val="tx1"/>
                </a:solidFill>
                <a:effectLst/>
                <a:latin typeface="+mn-lt"/>
                <a:ea typeface="+mn-ea"/>
                <a:cs typeface="+mn-cs"/>
              </a:rPr>
              <a:t>) is the probability of maturing from stage </a:t>
            </a:r>
            <a:r>
              <a:rPr lang="en-CA" sz="1100" b="0" i="0" u="none" strike="noStrike" kern="1200" dirty="0" err="1" smtClean="0">
                <a:solidFill>
                  <a:schemeClr val="tx1"/>
                </a:solidFill>
                <a:effectLst/>
                <a:latin typeface="+mn-lt"/>
                <a:ea typeface="+mn-ea"/>
                <a:cs typeface="+mn-cs"/>
              </a:rPr>
              <a:t>i</a:t>
            </a:r>
            <a:r>
              <a:rPr lang="en-CA" sz="1100" b="0" i="0" u="none" strike="noStrike" kern="1200" dirty="0" smtClean="0">
                <a:solidFill>
                  <a:schemeClr val="tx1"/>
                </a:solidFill>
                <a:effectLst/>
                <a:latin typeface="+mn-lt"/>
                <a:ea typeface="+mn-ea"/>
                <a:cs typeface="+mn-cs"/>
              </a:rPr>
              <a:t> to stage i+1</a:t>
            </a:r>
            <a:endParaRPr lang="en-CA" dirty="0"/>
          </a:p>
        </p:txBody>
      </p:sp>
    </p:spTree>
    <p:extLst>
      <p:ext uri="{BB962C8B-B14F-4D97-AF65-F5344CB8AC3E}">
        <p14:creationId xmlns:p14="http://schemas.microsoft.com/office/powerpoint/2010/main" val="1079089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kern="1200" dirty="0" smtClean="0">
                <a:solidFill>
                  <a:schemeClr val="tx1"/>
                </a:solidFill>
                <a:effectLst/>
                <a:latin typeface="+mn-lt"/>
                <a:ea typeface="+mn-ea"/>
                <a:cs typeface="+mn-cs"/>
              </a:rPr>
              <a:t>This can be summarized into a Leslie life history matrix, which were invented by Patrick Leslie, where entry a(</a:t>
            </a:r>
            <a:r>
              <a:rPr lang="en-CA" sz="1100" b="0" i="0" u="none" strike="noStrike" kern="1200" dirty="0" err="1" smtClean="0">
                <a:solidFill>
                  <a:schemeClr val="tx1"/>
                </a:solidFill>
                <a:effectLst/>
                <a:latin typeface="+mn-lt"/>
                <a:ea typeface="+mn-ea"/>
                <a:cs typeface="+mn-cs"/>
              </a:rPr>
              <a:t>ij</a:t>
            </a:r>
            <a:r>
              <a:rPr lang="en-CA" sz="1100" b="0" i="0" u="none" strike="noStrike" kern="1200" dirty="0" smtClean="0">
                <a:solidFill>
                  <a:schemeClr val="tx1"/>
                </a:solidFill>
                <a:effectLst/>
                <a:latin typeface="+mn-lt"/>
                <a:ea typeface="+mn-ea"/>
                <a:cs typeface="+mn-cs"/>
              </a:rPr>
              <a:t>) is the contribution of biomass from the </a:t>
            </a:r>
            <a:r>
              <a:rPr lang="en-CA" sz="1100" b="0" i="0" u="none" strike="noStrike" kern="1200" dirty="0" err="1" smtClean="0">
                <a:solidFill>
                  <a:schemeClr val="tx1"/>
                </a:solidFill>
                <a:effectLst/>
                <a:latin typeface="+mn-lt"/>
                <a:ea typeface="+mn-ea"/>
                <a:cs typeface="+mn-cs"/>
              </a:rPr>
              <a:t>j</a:t>
            </a:r>
            <a:r>
              <a:rPr lang="en-CA" sz="1100" b="0" i="0" u="none" strike="noStrike" kern="1200" baseline="30000" dirty="0" err="1" smtClean="0">
                <a:solidFill>
                  <a:schemeClr val="tx1"/>
                </a:solidFill>
                <a:effectLst/>
                <a:latin typeface="+mn-lt"/>
                <a:ea typeface="+mn-ea"/>
                <a:cs typeface="+mn-cs"/>
              </a:rPr>
              <a:t>th</a:t>
            </a:r>
            <a:r>
              <a:rPr lang="en-CA" sz="1100" b="0" i="0" u="none" strike="noStrike" kern="1200" dirty="0" smtClean="0">
                <a:solidFill>
                  <a:schemeClr val="tx1"/>
                </a:solidFill>
                <a:effectLst/>
                <a:latin typeface="+mn-lt"/>
                <a:ea typeface="+mn-ea"/>
                <a:cs typeface="+mn-cs"/>
              </a:rPr>
              <a:t> column to the </a:t>
            </a:r>
            <a:r>
              <a:rPr lang="en-CA" sz="1100" b="0" i="0" u="none" strike="noStrike" kern="1200" dirty="0" err="1" smtClean="0">
                <a:solidFill>
                  <a:schemeClr val="tx1"/>
                </a:solidFill>
                <a:effectLst/>
                <a:latin typeface="+mn-lt"/>
                <a:ea typeface="+mn-ea"/>
                <a:cs typeface="+mn-cs"/>
              </a:rPr>
              <a:t>i</a:t>
            </a:r>
            <a:r>
              <a:rPr lang="en-CA" sz="1100" b="0" i="0" u="none" strike="noStrike" kern="1200" baseline="30000" dirty="0" err="1" smtClean="0">
                <a:solidFill>
                  <a:schemeClr val="tx1"/>
                </a:solidFill>
                <a:effectLst/>
                <a:latin typeface="+mn-lt"/>
                <a:ea typeface="+mn-ea"/>
                <a:cs typeface="+mn-cs"/>
              </a:rPr>
              <a:t>th</a:t>
            </a:r>
            <a:r>
              <a:rPr lang="en-CA" sz="1100" b="0" i="0" u="none" strike="noStrike" kern="1200" dirty="0" smtClean="0">
                <a:solidFill>
                  <a:schemeClr val="tx1"/>
                </a:solidFill>
                <a:effectLst/>
                <a:latin typeface="+mn-lt"/>
                <a:ea typeface="+mn-ea"/>
                <a:cs typeface="+mn-cs"/>
              </a:rPr>
              <a:t> row. </a:t>
            </a:r>
            <a:endParaRPr lang="en-CA" dirty="0"/>
          </a:p>
        </p:txBody>
      </p:sp>
    </p:spTree>
    <p:extLst>
      <p:ext uri="{BB962C8B-B14F-4D97-AF65-F5344CB8AC3E}">
        <p14:creationId xmlns:p14="http://schemas.microsoft.com/office/powerpoint/2010/main" val="392549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this harvest selection</a:t>
            </a:r>
            <a:r>
              <a:rPr lang="en-CA" baseline="0" dirty="0" smtClean="0"/>
              <a:t> for smaller fish has some evolutionary consequences on their life histories.  Mainly, they have smaller body sizes at each life stage, shorter life spans, and earlier ages of reproduction.</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a:t>
            </a:fld>
            <a:endParaRPr lang="en-CA"/>
          </a:p>
        </p:txBody>
      </p:sp>
    </p:spTree>
    <p:extLst>
      <p:ext uri="{BB962C8B-B14F-4D97-AF65-F5344CB8AC3E}">
        <p14:creationId xmlns:p14="http://schemas.microsoft.com/office/powerpoint/2010/main" val="387776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a:t>
            </a:r>
            <a:r>
              <a:rPr lang="en-CA" baseline="0" dirty="0" smtClean="0"/>
              <a:t> we want to look at how ecosystem stability is affected by life history shifts and cannibalism</a:t>
            </a:r>
          </a:p>
          <a:p>
            <a:r>
              <a:rPr lang="en-CA" baseline="0" dirty="0" smtClean="0"/>
              <a:t>Life history shifts can affect ecosystem stability in two ways:  through an increased competition for resources  or by a decrease in predator-prey body mass ratios.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a:t>
            </a:fld>
            <a:endParaRPr lang="en-CA"/>
          </a:p>
        </p:txBody>
      </p:sp>
    </p:spTree>
    <p:extLst>
      <p:ext uri="{BB962C8B-B14F-4D97-AF65-F5344CB8AC3E}">
        <p14:creationId xmlns:p14="http://schemas.microsoft.com/office/powerpoint/2010/main" val="3996727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Trawling puts an upper limit on body size, since it catches all fish above a certain size.</a:t>
            </a:r>
          </a:p>
          <a:p>
            <a:r>
              <a:rPr lang="en-CA" dirty="0" smtClean="0"/>
              <a:t>Since fish</a:t>
            </a:r>
            <a:r>
              <a:rPr lang="en-CA" baseline="0" dirty="0" smtClean="0"/>
              <a:t> are limited by their gape size, their potential prey species are limited to organisms smaller than them.</a:t>
            </a:r>
          </a:p>
          <a:p>
            <a:r>
              <a:rPr lang="en-CA" baseline="0" dirty="0" smtClean="0"/>
              <a:t>However, the truncation of fish body size homogenizes fish size, so species are more likely to be the same size.  This means that they are more likely to be competing for the same resources, and increases the competition between species.</a:t>
            </a:r>
          </a:p>
          <a:p>
            <a:r>
              <a:rPr lang="en-CA" baseline="0" dirty="0" smtClean="0"/>
              <a:t>Hence recovery from overfishing is slower.</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a:t>
            </a:fld>
            <a:endParaRPr lang="en-CA"/>
          </a:p>
        </p:txBody>
      </p:sp>
    </p:spTree>
    <p:extLst>
      <p:ext uri="{BB962C8B-B14F-4D97-AF65-F5344CB8AC3E}">
        <p14:creationId xmlns:p14="http://schemas.microsoft.com/office/powerpoint/2010/main" val="334039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Predator</a:t>
            </a:r>
            <a:r>
              <a:rPr lang="en-CA" baseline="0" dirty="0" smtClean="0"/>
              <a:t>-prey body mass ratios also have an impact on ecosystem stability</a:t>
            </a:r>
            <a:endParaRPr lang="en-CA" dirty="0" smtClean="0"/>
          </a:p>
          <a:p>
            <a:r>
              <a:rPr lang="en-CA" dirty="0" smtClean="0"/>
              <a:t>A decrease in predator prey body mass ratios, for instance when predator</a:t>
            </a:r>
            <a:r>
              <a:rPr lang="en-CA" baseline="0" dirty="0" smtClean="0"/>
              <a:t>s start preying on prey closer to their own size</a:t>
            </a:r>
            <a:r>
              <a:rPr lang="en-CA" dirty="0" smtClean="0"/>
              <a:t>,</a:t>
            </a:r>
            <a:r>
              <a:rPr lang="en-CA" baseline="0" dirty="0" smtClean="0"/>
              <a:t> can destabilize ecosystems.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a:t>
            </a:fld>
            <a:endParaRPr lang="en-CA"/>
          </a:p>
        </p:txBody>
      </p:sp>
    </p:spTree>
    <p:extLst>
      <p:ext uri="{BB962C8B-B14F-4D97-AF65-F5344CB8AC3E}">
        <p14:creationId xmlns:p14="http://schemas.microsoft.com/office/powerpoint/2010/main" val="115593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In some species,</a:t>
            </a:r>
            <a:r>
              <a:rPr lang="en-CA" baseline="0" dirty="0" smtClean="0"/>
              <a:t> such as Atlantic cod,</a:t>
            </a:r>
            <a:r>
              <a:rPr lang="en-CA" dirty="0" smtClean="0"/>
              <a:t> cannibalism removes as much as 1/3 of  juveniles.</a:t>
            </a:r>
            <a:r>
              <a:rPr lang="en-CA" baseline="0" dirty="0" smtClean="0"/>
              <a:t>  It’s also prevalent among fish species, it affects around 10% of fish species.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The r</a:t>
            </a:r>
            <a:r>
              <a:rPr lang="en-CA" dirty="0" smtClean="0"/>
              <a:t>ole of cannibalism on stability of exploited aquatic ecosystems is still unclear.</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7</a:t>
            </a:fld>
            <a:endParaRPr lang="en-CA"/>
          </a:p>
        </p:txBody>
      </p:sp>
    </p:spTree>
    <p:extLst>
      <p:ext uri="{BB962C8B-B14F-4D97-AF65-F5344CB8AC3E}">
        <p14:creationId xmlns:p14="http://schemas.microsoft.com/office/powerpoint/2010/main" val="1446328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smtClean="0"/>
              <a:t>So my objectives</a:t>
            </a:r>
            <a:r>
              <a:rPr lang="en-CA" baseline="0" dirty="0" smtClean="0"/>
              <a:t> are to examine what factors influence ecosystem stability.  The main factor I will look at are fisheries induced life history shifts.   This may affect stability in two ways: through a convergence in ecological niches, or through a decrease in predator-prey body mass ratios.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CA" baseline="0" dirty="0" smtClean="0"/>
              <a:t>Since I am already including life histories, it is trivial to incorporate cannibalism into the model.  My secondary objective will be to look at the impact of cannibalism on stability.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smtClean="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8</a:t>
            </a:fld>
            <a:endParaRPr lang="en-CA"/>
          </a:p>
        </p:txBody>
      </p:sp>
    </p:spTree>
    <p:extLst>
      <p:ext uri="{BB962C8B-B14F-4D97-AF65-F5344CB8AC3E}">
        <p14:creationId xmlns:p14="http://schemas.microsoft.com/office/powerpoint/2010/main" val="3540040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a:t>
            </a:r>
            <a:r>
              <a:rPr lang="en-CA" baseline="0" dirty="0" smtClean="0"/>
              <a:t> will be modifying an </a:t>
            </a:r>
            <a:r>
              <a:rPr lang="en-CA" baseline="0" dirty="0" err="1" smtClean="0"/>
              <a:t>allometric</a:t>
            </a:r>
            <a:r>
              <a:rPr lang="en-CA" baseline="0" dirty="0" smtClean="0"/>
              <a:t> trophic network model </a:t>
            </a:r>
            <a:r>
              <a:rPr lang="en-CA" baseline="0" dirty="0" smtClean="0">
                <a:solidFill>
                  <a:srgbClr val="FF0000"/>
                </a:solidFill>
              </a:rPr>
              <a:t>designed by Martinez lab.  Jennifer Dunne wrote the original model, although other people have contributed since then.</a:t>
            </a:r>
          </a:p>
          <a:p>
            <a:r>
              <a:rPr lang="en-CA" baseline="0" dirty="0" smtClean="0">
                <a:solidFill>
                  <a:srgbClr val="FF0000"/>
                </a:solidFill>
              </a:rPr>
              <a:t>We are using this particular model because it scales the metabolic rates and species interactions by body size.</a:t>
            </a:r>
          </a:p>
          <a:p>
            <a:r>
              <a:rPr lang="en-CA" baseline="0" dirty="0" smtClean="0"/>
              <a:t>The nodes represent species, while the links (shown by lines) between them represent predator-prey interactions.  Trophic levels are indicated by color, so the yellow nodes are your highest trophic levels, your apex predators, while the red nodes represent your autotrophs, so those are algae and plants.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9</a:t>
            </a:fld>
            <a:endParaRPr lang="en-CA"/>
          </a:p>
        </p:txBody>
      </p:sp>
    </p:spTree>
    <p:extLst>
      <p:ext uri="{BB962C8B-B14F-4D97-AF65-F5344CB8AC3E}">
        <p14:creationId xmlns:p14="http://schemas.microsoft.com/office/powerpoint/2010/main" val="16607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AC583DC3-C336-47CC-90AE-FB35D7415671}" type="datetime1">
              <a:rPr lang="en-CA" smtClean="0"/>
              <a:t>2016-09-28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446350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12C40A-13CC-4631-8E73-E9C4AE65EFED}" type="datetime1">
              <a:rPr lang="en-CA" smtClean="0"/>
              <a:t>2016-09-28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31352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D77ABF5-608C-4681-9967-7FE2057B9224}" type="datetime1">
              <a:rPr lang="en-CA" smtClean="0"/>
              <a:t>2016-09-28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3858675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71964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FC15F10-B960-459D-87E6-D672F3C697AB}" type="datetime1">
              <a:rPr lang="en-CA" smtClean="0"/>
              <a:t>2016-09-28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3820987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FE17F5-3D17-4BDA-BC31-8A613969B260}" type="datetime1">
              <a:rPr lang="en-CA" smtClean="0"/>
              <a:t>2016-09-28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138302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C455DD2-4C30-4820-822C-F1CD0868F9BD}" type="datetime1">
              <a:rPr lang="en-CA" smtClean="0"/>
              <a:t>2016-09-28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799256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AC0A369A-4B4C-4853-BB82-EA9E10FFE9C9}" type="datetime1">
              <a:rPr lang="en-CA" smtClean="0"/>
              <a:t>2016-09-28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184936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4797AE6-B4D4-4DB3-BC25-6573D3A15DDD}" type="datetime1">
              <a:rPr lang="en-CA" smtClean="0"/>
              <a:t>2016-09-28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40336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CEE8D-AF6D-4CD8-AD06-0E89179103BA}" type="datetime1">
              <a:rPr lang="en-CA" smtClean="0"/>
              <a:t>2016-09-28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19375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D0A7B9-F8B7-4B53-A5B2-7EC72D7CAA92}" type="datetime1">
              <a:rPr lang="en-CA" smtClean="0"/>
              <a:t>2016-09-28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80387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70592-005B-4434-8DFE-E7B19B46C13E}" type="datetime1">
              <a:rPr lang="en-CA" smtClean="0"/>
              <a:t>2016-09-28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405906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3AD66-8BFA-4A88-9111-970D64F0EA54}" type="datetime1">
              <a:rPr lang="en-CA" smtClean="0"/>
              <a:t>2016-09-28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A7052-C423-4619-94C5-7675C9C0BF33}" type="slidenum">
              <a:rPr lang="en-CA" smtClean="0"/>
              <a:t>‹#›</a:t>
            </a:fld>
            <a:endParaRPr lang="en-CA"/>
          </a:p>
        </p:txBody>
      </p:sp>
    </p:spTree>
    <p:extLst>
      <p:ext uri="{BB962C8B-B14F-4D97-AF65-F5344CB8AC3E}">
        <p14:creationId xmlns:p14="http://schemas.microsoft.com/office/powerpoint/2010/main" val="4136907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39.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jpe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Effects of Fisheries-induced Life History Shifts on Ecosystem </a:t>
            </a:r>
            <a:r>
              <a:rPr lang="en-CA" dirty="0" smtClean="0"/>
              <a:t>Stability</a:t>
            </a:r>
            <a:endParaRPr lang="en-CA" dirty="0"/>
          </a:p>
        </p:txBody>
      </p:sp>
      <p:sp>
        <p:nvSpPr>
          <p:cNvPr id="3" name="Subtitle 2"/>
          <p:cNvSpPr>
            <a:spLocks noGrp="1"/>
          </p:cNvSpPr>
          <p:nvPr>
            <p:ph type="subTitle" idx="1"/>
          </p:nvPr>
        </p:nvSpPr>
        <p:spPr/>
        <p:txBody>
          <a:bodyPr>
            <a:normAutofit lnSpcReduction="10000"/>
          </a:bodyPr>
          <a:lstStyle/>
          <a:p>
            <a:endParaRPr lang="en-CA" dirty="0" smtClean="0"/>
          </a:p>
          <a:p>
            <a:endParaRPr lang="en-CA" dirty="0"/>
          </a:p>
          <a:p>
            <a:r>
              <a:rPr lang="en-CA" dirty="0" smtClean="0"/>
              <a:t>Stephanie Bland</a:t>
            </a:r>
          </a:p>
          <a:p>
            <a:r>
              <a:rPr lang="en-CA" dirty="0" smtClean="0"/>
              <a:t>Supervisors:  Anna </a:t>
            </a:r>
            <a:r>
              <a:rPr lang="en-CA" dirty="0" err="1" smtClean="0"/>
              <a:t>Kuparinen</a:t>
            </a:r>
            <a:r>
              <a:rPr lang="en-CA" dirty="0" smtClean="0"/>
              <a:t> and Jeffrey Hutchings</a:t>
            </a:r>
            <a:endParaRPr lang="en-CA" dirty="0"/>
          </a:p>
        </p:txBody>
      </p:sp>
    </p:spTree>
    <p:extLst>
      <p:ext uri="{BB962C8B-B14F-4D97-AF65-F5344CB8AC3E}">
        <p14:creationId xmlns:p14="http://schemas.microsoft.com/office/powerpoint/2010/main" val="703018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 name="Title 1"/>
          <p:cNvSpPr>
            <a:spLocks noGrp="1"/>
          </p:cNvSpPr>
          <p:nvPr>
            <p:ph type="title"/>
          </p:nvPr>
        </p:nvSpPr>
        <p:spPr/>
        <p:txBody>
          <a:bodyPr/>
          <a:lstStyle/>
          <a:p>
            <a:r>
              <a:rPr lang="en-CA" dirty="0" smtClean="0"/>
              <a:t>Ecosystem Stability</a:t>
            </a:r>
            <a:endParaRPr lang="en-CA" dirty="0"/>
          </a:p>
        </p:txBody>
      </p:sp>
      <p:sp>
        <p:nvSpPr>
          <p:cNvPr id="3" name="Content Placeholder 2"/>
          <p:cNvSpPr>
            <a:spLocks noGrp="1"/>
          </p:cNvSpPr>
          <p:nvPr>
            <p:ph idx="1"/>
          </p:nvPr>
        </p:nvSpPr>
        <p:spPr>
          <a:xfrm>
            <a:off x="323850" y="1447800"/>
            <a:ext cx="4645746" cy="4408367"/>
          </a:xfrm>
        </p:spPr>
        <p:txBody>
          <a:bodyPr>
            <a:normAutofit/>
          </a:bodyPr>
          <a:lstStyle/>
          <a:p>
            <a:r>
              <a:rPr lang="en-CA" dirty="0" smtClean="0"/>
              <a:t>How ecosystems respond to disturbance</a:t>
            </a:r>
          </a:p>
          <a:p>
            <a:r>
              <a:rPr lang="en-CA" b="1" dirty="0" smtClean="0"/>
              <a:t>Resistance</a:t>
            </a:r>
            <a:r>
              <a:rPr lang="en-CA" dirty="0" smtClean="0"/>
              <a:t> is how ecosystems respond during disturbance</a:t>
            </a:r>
          </a:p>
          <a:p>
            <a:r>
              <a:rPr lang="en-CA" b="1" dirty="0" smtClean="0"/>
              <a:t>Resilience</a:t>
            </a:r>
            <a:r>
              <a:rPr lang="en-CA" dirty="0" smtClean="0"/>
              <a:t> is the ability for ecosystems to recover after disturbance</a:t>
            </a:r>
          </a:p>
          <a:p>
            <a:r>
              <a:rPr lang="en-CA" dirty="0" smtClean="0"/>
              <a:t>Fishing pressure is normally used for disturbance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338" t="72667" r="61735" b="5667"/>
          <a:stretch/>
        </p:blipFill>
        <p:spPr>
          <a:xfrm>
            <a:off x="5523594" y="1601788"/>
            <a:ext cx="6340746" cy="4384556"/>
          </a:xfrm>
          <a:prstGeom prst="rect">
            <a:avLst/>
          </a:prstGeom>
        </p:spPr>
      </p:pic>
      <p:sp>
        <p:nvSpPr>
          <p:cNvPr id="5" name="TextBox 4"/>
          <p:cNvSpPr txBox="1"/>
          <p:nvPr/>
        </p:nvSpPr>
        <p:spPr>
          <a:xfrm>
            <a:off x="7947973" y="6121281"/>
            <a:ext cx="1949188" cy="553998"/>
          </a:xfrm>
          <a:prstGeom prst="rect">
            <a:avLst/>
          </a:prstGeom>
          <a:noFill/>
        </p:spPr>
        <p:txBody>
          <a:bodyPr wrap="none" rtlCol="0">
            <a:spAutoFit/>
          </a:bodyPr>
          <a:lstStyle/>
          <a:p>
            <a:r>
              <a:rPr lang="en-CA" sz="3000" dirty="0" smtClean="0"/>
              <a:t>Time (Year)</a:t>
            </a:r>
            <a:endParaRPr lang="en-CA" sz="3000" dirty="0"/>
          </a:p>
        </p:txBody>
      </p:sp>
      <p:sp>
        <p:nvSpPr>
          <p:cNvPr id="6" name="TextBox 5"/>
          <p:cNvSpPr txBox="1"/>
          <p:nvPr/>
        </p:nvSpPr>
        <p:spPr>
          <a:xfrm rot="16200000">
            <a:off x="4506649" y="3517067"/>
            <a:ext cx="1479892" cy="553998"/>
          </a:xfrm>
          <a:prstGeom prst="rect">
            <a:avLst/>
          </a:prstGeom>
          <a:noFill/>
        </p:spPr>
        <p:txBody>
          <a:bodyPr wrap="none" rtlCol="0">
            <a:spAutoFit/>
          </a:bodyPr>
          <a:lstStyle/>
          <a:p>
            <a:r>
              <a:rPr lang="en-CA" sz="3000" dirty="0" smtClean="0"/>
              <a:t>Biomass</a:t>
            </a:r>
          </a:p>
        </p:txBody>
      </p:sp>
      <p:sp>
        <p:nvSpPr>
          <p:cNvPr id="7" name="TextBox 6"/>
          <p:cNvSpPr txBox="1"/>
          <p:nvPr/>
        </p:nvSpPr>
        <p:spPr>
          <a:xfrm>
            <a:off x="7090898" y="798136"/>
            <a:ext cx="2365519" cy="892552"/>
          </a:xfrm>
          <a:prstGeom prst="rect">
            <a:avLst/>
          </a:prstGeom>
          <a:noFill/>
        </p:spPr>
        <p:txBody>
          <a:bodyPr wrap="none" rtlCol="0">
            <a:spAutoFit/>
          </a:bodyPr>
          <a:lstStyle/>
          <a:p>
            <a:r>
              <a:rPr lang="en-CA" sz="2600" dirty="0" smtClean="0"/>
              <a:t>Fishing Pressure</a:t>
            </a:r>
          </a:p>
          <a:p>
            <a:r>
              <a:rPr lang="en-CA" sz="2600" dirty="0" smtClean="0"/>
              <a:t>Resistance</a:t>
            </a:r>
          </a:p>
        </p:txBody>
      </p:sp>
      <p:sp>
        <p:nvSpPr>
          <p:cNvPr id="8" name="TextBox 7"/>
          <p:cNvSpPr txBox="1"/>
          <p:nvPr/>
        </p:nvSpPr>
        <p:spPr>
          <a:xfrm>
            <a:off x="9825377" y="798136"/>
            <a:ext cx="1783693" cy="892552"/>
          </a:xfrm>
          <a:prstGeom prst="rect">
            <a:avLst/>
          </a:prstGeom>
          <a:noFill/>
        </p:spPr>
        <p:txBody>
          <a:bodyPr wrap="none" rtlCol="0">
            <a:spAutoFit/>
          </a:bodyPr>
          <a:lstStyle/>
          <a:p>
            <a:r>
              <a:rPr lang="en-CA" sz="2600" dirty="0" smtClean="0"/>
              <a:t>Post Fishing</a:t>
            </a:r>
          </a:p>
          <a:p>
            <a:r>
              <a:rPr lang="en-CA" sz="2600" dirty="0" smtClean="0"/>
              <a:t>Resilience</a:t>
            </a:r>
          </a:p>
        </p:txBody>
      </p:sp>
      <p:sp>
        <p:nvSpPr>
          <p:cNvPr id="9" name="TextBox 8"/>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10" name="TextBox 9"/>
          <p:cNvSpPr txBox="1"/>
          <p:nvPr/>
        </p:nvSpPr>
        <p:spPr>
          <a:xfrm>
            <a:off x="5569450" y="1290578"/>
            <a:ext cx="1376724" cy="400110"/>
          </a:xfrm>
          <a:prstGeom prst="rect">
            <a:avLst/>
          </a:prstGeom>
          <a:noFill/>
        </p:spPr>
        <p:txBody>
          <a:bodyPr wrap="none" rtlCol="0">
            <a:spAutoFit/>
          </a:bodyPr>
          <a:lstStyle/>
          <a:p>
            <a:r>
              <a:rPr lang="en-CA" sz="2000" dirty="0" smtClean="0"/>
              <a:t>Equilibrium</a:t>
            </a:r>
          </a:p>
        </p:txBody>
      </p:sp>
      <p:sp>
        <p:nvSpPr>
          <p:cNvPr id="12" name="Rectangle 11"/>
          <p:cNvSpPr/>
          <p:nvPr/>
        </p:nvSpPr>
        <p:spPr>
          <a:xfrm>
            <a:off x="638175" y="631189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13" name="TextBox 12"/>
          <p:cNvSpPr txBox="1"/>
          <p:nvPr/>
        </p:nvSpPr>
        <p:spPr>
          <a:xfrm>
            <a:off x="1038225" y="5822393"/>
            <a:ext cx="2344040" cy="461665"/>
          </a:xfrm>
          <a:prstGeom prst="rect">
            <a:avLst/>
          </a:prstGeom>
          <a:noFill/>
        </p:spPr>
        <p:txBody>
          <a:bodyPr wrap="none" rtlCol="0">
            <a:spAutoFit/>
          </a:bodyPr>
          <a:lstStyle/>
          <a:p>
            <a:r>
              <a:rPr lang="en-CA" sz="2400" dirty="0" smtClean="0"/>
              <a:t>Life History Shifts</a:t>
            </a:r>
            <a:endParaRPr lang="en-CA" sz="2400" dirty="0"/>
          </a:p>
        </p:txBody>
      </p:sp>
      <p:sp>
        <p:nvSpPr>
          <p:cNvPr id="14" name="TextBox 13"/>
          <p:cNvSpPr txBox="1"/>
          <p:nvPr/>
        </p:nvSpPr>
        <p:spPr>
          <a:xfrm>
            <a:off x="1038225" y="6281091"/>
            <a:ext cx="2773644" cy="461665"/>
          </a:xfrm>
          <a:prstGeom prst="rect">
            <a:avLst/>
          </a:prstGeom>
          <a:noFill/>
        </p:spPr>
        <p:txBody>
          <a:bodyPr wrap="none" rtlCol="0">
            <a:spAutoFit/>
          </a:bodyPr>
          <a:lstStyle/>
          <a:p>
            <a:r>
              <a:rPr lang="en-CA" sz="2400" dirty="0" smtClean="0"/>
              <a:t>No Life History Shifts</a:t>
            </a:r>
            <a:endParaRPr lang="en-CA" sz="2400" dirty="0"/>
          </a:p>
        </p:txBody>
      </p:sp>
      <p:sp>
        <p:nvSpPr>
          <p:cNvPr id="16" name="TextBox 15"/>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sp>
        <p:nvSpPr>
          <p:cNvPr id="18" name="Rectangle 17"/>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Tree>
    <p:extLst>
      <p:ext uri="{BB962C8B-B14F-4D97-AF65-F5344CB8AC3E}">
        <p14:creationId xmlns:p14="http://schemas.microsoft.com/office/powerpoint/2010/main" val="429352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Lake Constance</a:t>
            </a:r>
            <a:endParaRPr lang="en-CA" dirty="0"/>
          </a:p>
        </p:txBody>
      </p:sp>
      <p:sp>
        <p:nvSpPr>
          <p:cNvPr id="3" name="Content Placeholder 2"/>
          <p:cNvSpPr>
            <a:spLocks noGrp="1"/>
          </p:cNvSpPr>
          <p:nvPr>
            <p:ph idx="1"/>
          </p:nvPr>
        </p:nvSpPr>
        <p:spPr>
          <a:xfrm>
            <a:off x="838200" y="1825625"/>
            <a:ext cx="5011757" cy="4351338"/>
          </a:xfrm>
        </p:spPr>
        <p:txBody>
          <a:bodyPr/>
          <a:lstStyle/>
          <a:p>
            <a:r>
              <a:rPr lang="en-CA" dirty="0" smtClean="0"/>
              <a:t>Specific ecosystem with well known parameters </a:t>
            </a:r>
          </a:p>
          <a:p>
            <a:r>
              <a:rPr lang="en-CA" dirty="0" smtClean="0"/>
              <a:t>Increase in variance of biomass for both fish species</a:t>
            </a:r>
            <a:endParaRPr lang="en-CA" dirty="0"/>
          </a:p>
        </p:txBody>
      </p:sp>
      <p:pic>
        <p:nvPicPr>
          <p:cNvPr id="2052" name="Picture 4" descr="http://www.nature.com/article-assets/npg/srep/2016/160226/srep22245/images_hires/w926/srep22245-f2.jpg"/>
          <p:cNvPicPr>
            <a:picLocks noChangeAspect="1" noChangeArrowheads="1"/>
          </p:cNvPicPr>
          <p:nvPr/>
        </p:nvPicPr>
        <p:blipFill rotWithShape="1">
          <a:blip r:embed="rId3">
            <a:extLst>
              <a:ext uri="{28A0092B-C50C-407E-A947-70E740481C1C}">
                <a14:useLocalDpi xmlns:a14="http://schemas.microsoft.com/office/drawing/2010/main" val="0"/>
              </a:ext>
            </a:extLst>
          </a:blip>
          <a:srcRect l="7548" t="6978" r="2263" b="5571"/>
          <a:stretch/>
        </p:blipFill>
        <p:spPr bwMode="auto">
          <a:xfrm>
            <a:off x="6311622" y="1073607"/>
            <a:ext cx="5326380" cy="50977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7" name="TextBox 6"/>
          <p:cNvSpPr txBox="1"/>
          <p:nvPr/>
        </p:nvSpPr>
        <p:spPr>
          <a:xfrm>
            <a:off x="8052789" y="6097310"/>
            <a:ext cx="1949188" cy="553998"/>
          </a:xfrm>
          <a:prstGeom prst="rect">
            <a:avLst/>
          </a:prstGeom>
          <a:noFill/>
        </p:spPr>
        <p:txBody>
          <a:bodyPr wrap="none" rtlCol="0">
            <a:spAutoFit/>
          </a:bodyPr>
          <a:lstStyle/>
          <a:p>
            <a:r>
              <a:rPr lang="en-CA" sz="3000" dirty="0" smtClean="0"/>
              <a:t>Time (Year)</a:t>
            </a:r>
            <a:endParaRPr lang="en-CA" sz="3000" dirty="0"/>
          </a:p>
        </p:txBody>
      </p:sp>
      <p:sp>
        <p:nvSpPr>
          <p:cNvPr id="8" name="TextBox 7"/>
          <p:cNvSpPr txBox="1"/>
          <p:nvPr/>
        </p:nvSpPr>
        <p:spPr>
          <a:xfrm rot="16200000">
            <a:off x="5200976" y="3026271"/>
            <a:ext cx="1479892" cy="553998"/>
          </a:xfrm>
          <a:prstGeom prst="rect">
            <a:avLst/>
          </a:prstGeom>
          <a:noFill/>
        </p:spPr>
        <p:txBody>
          <a:bodyPr wrap="none" rtlCol="0">
            <a:spAutoFit/>
          </a:bodyPr>
          <a:lstStyle/>
          <a:p>
            <a:r>
              <a:rPr lang="en-CA" sz="3000" dirty="0" smtClean="0"/>
              <a:t>Biomass</a:t>
            </a:r>
          </a:p>
        </p:txBody>
      </p:sp>
      <p:sp>
        <p:nvSpPr>
          <p:cNvPr id="9" name="TextBox 8"/>
          <p:cNvSpPr txBox="1"/>
          <p:nvPr/>
        </p:nvSpPr>
        <p:spPr>
          <a:xfrm rot="16200000">
            <a:off x="11212482" y="1537227"/>
            <a:ext cx="1388906" cy="461665"/>
          </a:xfrm>
          <a:prstGeom prst="rect">
            <a:avLst/>
          </a:prstGeom>
          <a:noFill/>
        </p:spPr>
        <p:txBody>
          <a:bodyPr wrap="none" rtlCol="0">
            <a:spAutoFit/>
          </a:bodyPr>
          <a:lstStyle/>
          <a:p>
            <a:r>
              <a:rPr lang="en-CA" sz="2400" dirty="0" smtClean="0"/>
              <a:t>Whitefish</a:t>
            </a:r>
          </a:p>
        </p:txBody>
      </p:sp>
      <p:sp>
        <p:nvSpPr>
          <p:cNvPr id="10" name="TextBox 9"/>
          <p:cNvSpPr txBox="1"/>
          <p:nvPr/>
        </p:nvSpPr>
        <p:spPr>
          <a:xfrm>
            <a:off x="9931176" y="683162"/>
            <a:ext cx="1599284" cy="461665"/>
          </a:xfrm>
          <a:prstGeom prst="rect">
            <a:avLst/>
          </a:prstGeom>
          <a:noFill/>
        </p:spPr>
        <p:txBody>
          <a:bodyPr wrap="none" rtlCol="0">
            <a:spAutoFit/>
          </a:bodyPr>
          <a:lstStyle/>
          <a:p>
            <a:r>
              <a:rPr lang="en-CA" sz="2400" dirty="0" smtClean="0"/>
              <a:t>Maturation</a:t>
            </a:r>
            <a:endParaRPr lang="en-CA" sz="2400" dirty="0"/>
          </a:p>
        </p:txBody>
      </p:sp>
      <p:sp>
        <p:nvSpPr>
          <p:cNvPr id="11" name="TextBox 10"/>
          <p:cNvSpPr txBox="1"/>
          <p:nvPr/>
        </p:nvSpPr>
        <p:spPr>
          <a:xfrm>
            <a:off x="8355820" y="691636"/>
            <a:ext cx="1343125" cy="461665"/>
          </a:xfrm>
          <a:prstGeom prst="rect">
            <a:avLst/>
          </a:prstGeom>
          <a:noFill/>
        </p:spPr>
        <p:txBody>
          <a:bodyPr wrap="none" rtlCol="0">
            <a:spAutoFit/>
          </a:bodyPr>
          <a:lstStyle/>
          <a:p>
            <a:r>
              <a:rPr lang="en-CA" sz="2400" dirty="0" smtClean="0"/>
              <a:t>Body size</a:t>
            </a:r>
          </a:p>
        </p:txBody>
      </p:sp>
      <p:sp>
        <p:nvSpPr>
          <p:cNvPr id="12" name="TextBox 11"/>
          <p:cNvSpPr txBox="1"/>
          <p:nvPr/>
        </p:nvSpPr>
        <p:spPr>
          <a:xfrm>
            <a:off x="6700965" y="719398"/>
            <a:ext cx="777777" cy="461665"/>
          </a:xfrm>
          <a:prstGeom prst="rect">
            <a:avLst/>
          </a:prstGeom>
          <a:noFill/>
        </p:spPr>
        <p:txBody>
          <a:bodyPr wrap="none" rtlCol="0">
            <a:spAutoFit/>
          </a:bodyPr>
          <a:lstStyle/>
          <a:p>
            <a:r>
              <a:rPr lang="en-CA" sz="2400" dirty="0" smtClean="0"/>
              <a:t>Both</a:t>
            </a:r>
          </a:p>
        </p:txBody>
      </p:sp>
      <p:sp>
        <p:nvSpPr>
          <p:cNvPr id="13" name="TextBox 12"/>
          <p:cNvSpPr txBox="1"/>
          <p:nvPr/>
        </p:nvSpPr>
        <p:spPr>
          <a:xfrm rot="16200000">
            <a:off x="11464057" y="2775368"/>
            <a:ext cx="885755" cy="461665"/>
          </a:xfrm>
          <a:prstGeom prst="rect">
            <a:avLst/>
          </a:prstGeom>
          <a:noFill/>
        </p:spPr>
        <p:txBody>
          <a:bodyPr wrap="none" rtlCol="0">
            <a:spAutoFit/>
          </a:bodyPr>
          <a:lstStyle/>
          <a:p>
            <a:r>
              <a:rPr lang="en-CA" sz="2400" dirty="0" smtClean="0"/>
              <a:t>Perch</a:t>
            </a:r>
          </a:p>
        </p:txBody>
      </p:sp>
      <p:sp>
        <p:nvSpPr>
          <p:cNvPr id="14" name="TextBox 13"/>
          <p:cNvSpPr txBox="1"/>
          <p:nvPr/>
        </p:nvSpPr>
        <p:spPr>
          <a:xfrm rot="16200000">
            <a:off x="11232647" y="3974773"/>
            <a:ext cx="1348574" cy="461665"/>
          </a:xfrm>
          <a:prstGeom prst="rect">
            <a:avLst/>
          </a:prstGeom>
          <a:noFill/>
        </p:spPr>
        <p:txBody>
          <a:bodyPr wrap="none" rtlCol="0">
            <a:spAutoFit/>
          </a:bodyPr>
          <a:lstStyle/>
          <a:p>
            <a:r>
              <a:rPr lang="en-CA" sz="2400" dirty="0" smtClean="0"/>
              <a:t>Newborn</a:t>
            </a:r>
          </a:p>
        </p:txBody>
      </p:sp>
      <p:sp>
        <p:nvSpPr>
          <p:cNvPr id="15" name="TextBox 14"/>
          <p:cNvSpPr txBox="1"/>
          <p:nvPr/>
        </p:nvSpPr>
        <p:spPr>
          <a:xfrm rot="16200000">
            <a:off x="11475489" y="5269055"/>
            <a:ext cx="786690" cy="461665"/>
          </a:xfrm>
          <a:prstGeom prst="rect">
            <a:avLst/>
          </a:prstGeom>
          <a:noFill/>
        </p:spPr>
        <p:txBody>
          <a:bodyPr wrap="none" rtlCol="0">
            <a:spAutoFit/>
          </a:bodyPr>
          <a:lstStyle/>
          <a:p>
            <a:r>
              <a:rPr lang="en-CA" sz="2400" dirty="0" smtClean="0"/>
              <a:t>Total</a:t>
            </a:r>
          </a:p>
        </p:txBody>
      </p:sp>
      <p:sp>
        <p:nvSpPr>
          <p:cNvPr id="17" name="TextBox 1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sp>
        <p:nvSpPr>
          <p:cNvPr id="18" name="TextBox 17"/>
          <p:cNvSpPr txBox="1"/>
          <p:nvPr/>
        </p:nvSpPr>
        <p:spPr>
          <a:xfrm>
            <a:off x="1038225" y="6281091"/>
            <a:ext cx="2773644" cy="461665"/>
          </a:xfrm>
          <a:prstGeom prst="rect">
            <a:avLst/>
          </a:prstGeom>
          <a:noFill/>
        </p:spPr>
        <p:txBody>
          <a:bodyPr wrap="none" rtlCol="0">
            <a:spAutoFit/>
          </a:bodyPr>
          <a:lstStyle/>
          <a:p>
            <a:r>
              <a:rPr lang="en-CA" sz="2400" dirty="0" smtClean="0"/>
              <a:t>No Life History Shifts</a:t>
            </a:r>
            <a:endParaRPr lang="en-CA" sz="2400" dirty="0"/>
          </a:p>
        </p:txBody>
      </p:sp>
      <p:sp>
        <p:nvSpPr>
          <p:cNvPr id="19" name="Rectangle 18"/>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0" name="Rectangle 19"/>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1" name="TextBox 20"/>
          <p:cNvSpPr txBox="1"/>
          <p:nvPr/>
        </p:nvSpPr>
        <p:spPr>
          <a:xfrm>
            <a:off x="1038225" y="5785723"/>
            <a:ext cx="2344040" cy="461665"/>
          </a:xfrm>
          <a:prstGeom prst="rect">
            <a:avLst/>
          </a:prstGeom>
          <a:noFill/>
        </p:spPr>
        <p:txBody>
          <a:bodyPr wrap="none" rtlCol="0">
            <a:spAutoFit/>
          </a:bodyPr>
          <a:lstStyle/>
          <a:p>
            <a:r>
              <a:rPr lang="en-CA" sz="2400" dirty="0" smtClean="0"/>
              <a:t>Life History Shifts</a:t>
            </a:r>
            <a:endParaRPr lang="en-CA" sz="2400" dirty="0"/>
          </a:p>
        </p:txBody>
      </p:sp>
    </p:spTree>
    <p:extLst>
      <p:ext uri="{BB962C8B-B14F-4D97-AF65-F5344CB8AC3E}">
        <p14:creationId xmlns:p14="http://schemas.microsoft.com/office/powerpoint/2010/main" val="4130322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ig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19" r="1559" b="7390"/>
          <a:stretch/>
        </p:blipFill>
        <p:spPr bwMode="auto">
          <a:xfrm>
            <a:off x="5746577" y="1171408"/>
            <a:ext cx="5870547" cy="48541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Lake Constance</a:t>
            </a:r>
            <a:endParaRPr lang="en-CA" dirty="0"/>
          </a:p>
        </p:txBody>
      </p:sp>
      <p:sp>
        <p:nvSpPr>
          <p:cNvPr id="3" name="Content Placeholder 2"/>
          <p:cNvSpPr>
            <a:spLocks noGrp="1"/>
          </p:cNvSpPr>
          <p:nvPr>
            <p:ph idx="1"/>
          </p:nvPr>
        </p:nvSpPr>
        <p:spPr>
          <a:xfrm>
            <a:off x="838201" y="1825625"/>
            <a:ext cx="4295400" cy="4351338"/>
          </a:xfrm>
        </p:spPr>
        <p:txBody>
          <a:bodyPr/>
          <a:lstStyle/>
          <a:p>
            <a:r>
              <a:rPr lang="en-CA" dirty="0" smtClean="0"/>
              <a:t>Specific ecosystem with well known parameters </a:t>
            </a:r>
          </a:p>
          <a:p>
            <a:r>
              <a:rPr lang="en-CA" dirty="0" smtClean="0"/>
              <a:t>Increase in variance of biomass for lower trophic levels (invertebrates)</a:t>
            </a:r>
            <a:endParaRPr lang="en-CA" dirty="0"/>
          </a:p>
        </p:txBody>
      </p:sp>
      <p:sp>
        <p:nvSpPr>
          <p:cNvPr id="6" name="TextBox 5"/>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7" name="TextBox 6"/>
          <p:cNvSpPr txBox="1"/>
          <p:nvPr/>
        </p:nvSpPr>
        <p:spPr>
          <a:xfrm>
            <a:off x="8052789" y="6097310"/>
            <a:ext cx="1949188" cy="553998"/>
          </a:xfrm>
          <a:prstGeom prst="rect">
            <a:avLst/>
          </a:prstGeom>
          <a:noFill/>
        </p:spPr>
        <p:txBody>
          <a:bodyPr wrap="none" rtlCol="0">
            <a:spAutoFit/>
          </a:bodyPr>
          <a:lstStyle/>
          <a:p>
            <a:r>
              <a:rPr lang="en-CA" sz="3000" dirty="0" smtClean="0"/>
              <a:t>Time (Year)</a:t>
            </a:r>
            <a:endParaRPr lang="en-CA" sz="3000" dirty="0"/>
          </a:p>
        </p:txBody>
      </p:sp>
      <p:sp>
        <p:nvSpPr>
          <p:cNvPr id="8" name="TextBox 7"/>
          <p:cNvSpPr txBox="1"/>
          <p:nvPr/>
        </p:nvSpPr>
        <p:spPr>
          <a:xfrm rot="16200000">
            <a:off x="4729632" y="3321504"/>
            <a:ext cx="1479892" cy="553998"/>
          </a:xfrm>
          <a:prstGeom prst="rect">
            <a:avLst/>
          </a:prstGeom>
          <a:noFill/>
        </p:spPr>
        <p:txBody>
          <a:bodyPr wrap="none" rtlCol="0">
            <a:spAutoFit/>
          </a:bodyPr>
          <a:lstStyle/>
          <a:p>
            <a:r>
              <a:rPr lang="en-CA" sz="3000" dirty="0" smtClean="0"/>
              <a:t>Biomass</a:t>
            </a:r>
          </a:p>
        </p:txBody>
      </p:sp>
      <p:sp>
        <p:nvSpPr>
          <p:cNvPr id="10" name="TextBox 9"/>
          <p:cNvSpPr txBox="1"/>
          <p:nvPr/>
        </p:nvSpPr>
        <p:spPr>
          <a:xfrm>
            <a:off x="9674581" y="904720"/>
            <a:ext cx="1207254" cy="461665"/>
          </a:xfrm>
          <a:prstGeom prst="rect">
            <a:avLst/>
          </a:prstGeom>
          <a:solidFill>
            <a:schemeClr val="bg1"/>
          </a:solidFill>
        </p:spPr>
        <p:txBody>
          <a:bodyPr wrap="none" rtlCol="0">
            <a:spAutoFit/>
          </a:bodyPr>
          <a:lstStyle/>
          <a:p>
            <a:r>
              <a:rPr lang="en-CA" sz="2400" dirty="0" smtClean="0"/>
              <a:t>Bacteria</a:t>
            </a:r>
            <a:endParaRPr lang="en-CA" sz="2400" dirty="0"/>
          </a:p>
        </p:txBody>
      </p:sp>
      <p:sp>
        <p:nvSpPr>
          <p:cNvPr id="11" name="TextBox 10"/>
          <p:cNvSpPr txBox="1"/>
          <p:nvPr/>
        </p:nvSpPr>
        <p:spPr>
          <a:xfrm>
            <a:off x="6783863" y="904719"/>
            <a:ext cx="873060" cy="461665"/>
          </a:xfrm>
          <a:prstGeom prst="rect">
            <a:avLst/>
          </a:prstGeom>
          <a:solidFill>
            <a:schemeClr val="bg1"/>
          </a:solidFill>
        </p:spPr>
        <p:txBody>
          <a:bodyPr wrap="none" rtlCol="0">
            <a:spAutoFit/>
          </a:bodyPr>
          <a:lstStyle/>
          <a:p>
            <a:r>
              <a:rPr lang="en-CA" sz="2400" dirty="0" smtClean="0"/>
              <a:t>Algae</a:t>
            </a:r>
          </a:p>
        </p:txBody>
      </p:sp>
      <p:sp>
        <p:nvSpPr>
          <p:cNvPr id="12" name="TextBox 11"/>
          <p:cNvSpPr txBox="1"/>
          <p:nvPr/>
        </p:nvSpPr>
        <p:spPr>
          <a:xfrm>
            <a:off x="6719186" y="2627723"/>
            <a:ext cx="1077731" cy="461665"/>
          </a:xfrm>
          <a:prstGeom prst="rect">
            <a:avLst/>
          </a:prstGeom>
          <a:solidFill>
            <a:schemeClr val="bg1"/>
          </a:solidFill>
        </p:spPr>
        <p:txBody>
          <a:bodyPr wrap="none" rtlCol="0">
            <a:spAutoFit/>
          </a:bodyPr>
          <a:lstStyle/>
          <a:p>
            <a:r>
              <a:rPr lang="en-CA" sz="2400" dirty="0" smtClean="0"/>
              <a:t>Ciliates</a:t>
            </a:r>
          </a:p>
        </p:txBody>
      </p:sp>
      <p:sp>
        <p:nvSpPr>
          <p:cNvPr id="17" name="TextBox 1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sp>
        <p:nvSpPr>
          <p:cNvPr id="18" name="TextBox 17"/>
          <p:cNvSpPr txBox="1"/>
          <p:nvPr/>
        </p:nvSpPr>
        <p:spPr>
          <a:xfrm>
            <a:off x="1038225" y="6281091"/>
            <a:ext cx="2773644" cy="461665"/>
          </a:xfrm>
          <a:prstGeom prst="rect">
            <a:avLst/>
          </a:prstGeom>
          <a:noFill/>
        </p:spPr>
        <p:txBody>
          <a:bodyPr wrap="none" rtlCol="0">
            <a:spAutoFit/>
          </a:bodyPr>
          <a:lstStyle/>
          <a:p>
            <a:r>
              <a:rPr lang="en-CA" sz="2400" dirty="0" smtClean="0"/>
              <a:t>No Life History Shifts</a:t>
            </a:r>
            <a:endParaRPr lang="en-CA" sz="2400" dirty="0"/>
          </a:p>
        </p:txBody>
      </p:sp>
      <p:sp>
        <p:nvSpPr>
          <p:cNvPr id="19" name="Rectangle 18"/>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0" name="Rectangle 19"/>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1" name="TextBox 20"/>
          <p:cNvSpPr txBox="1"/>
          <p:nvPr/>
        </p:nvSpPr>
        <p:spPr>
          <a:xfrm>
            <a:off x="1038225" y="5785723"/>
            <a:ext cx="2344040" cy="461665"/>
          </a:xfrm>
          <a:prstGeom prst="rect">
            <a:avLst/>
          </a:prstGeom>
          <a:noFill/>
        </p:spPr>
        <p:txBody>
          <a:bodyPr wrap="none" rtlCol="0">
            <a:spAutoFit/>
          </a:bodyPr>
          <a:lstStyle/>
          <a:p>
            <a:r>
              <a:rPr lang="en-CA" sz="2400" dirty="0" smtClean="0"/>
              <a:t>Life History Shifts</a:t>
            </a:r>
            <a:endParaRPr lang="en-CA" sz="2400" dirty="0"/>
          </a:p>
        </p:txBody>
      </p:sp>
      <p:sp>
        <p:nvSpPr>
          <p:cNvPr id="22" name="TextBox 21"/>
          <p:cNvSpPr txBox="1"/>
          <p:nvPr/>
        </p:nvSpPr>
        <p:spPr>
          <a:xfrm>
            <a:off x="9674581" y="2613846"/>
            <a:ext cx="1143262" cy="461665"/>
          </a:xfrm>
          <a:prstGeom prst="rect">
            <a:avLst/>
          </a:prstGeom>
          <a:solidFill>
            <a:schemeClr val="bg1"/>
          </a:solidFill>
        </p:spPr>
        <p:txBody>
          <a:bodyPr wrap="none" rtlCol="0">
            <a:spAutoFit/>
          </a:bodyPr>
          <a:lstStyle/>
          <a:p>
            <a:r>
              <a:rPr lang="en-CA" sz="2400" dirty="0" smtClean="0"/>
              <a:t>Rotifers</a:t>
            </a:r>
          </a:p>
        </p:txBody>
      </p:sp>
      <p:sp>
        <p:nvSpPr>
          <p:cNvPr id="23" name="TextBox 22"/>
          <p:cNvSpPr txBox="1"/>
          <p:nvPr/>
        </p:nvSpPr>
        <p:spPr>
          <a:xfrm>
            <a:off x="8739391" y="4319722"/>
            <a:ext cx="3258584" cy="461665"/>
          </a:xfrm>
          <a:prstGeom prst="rect">
            <a:avLst/>
          </a:prstGeom>
          <a:solidFill>
            <a:schemeClr val="bg1"/>
          </a:solidFill>
        </p:spPr>
        <p:txBody>
          <a:bodyPr wrap="none" rtlCol="0">
            <a:spAutoFit/>
          </a:bodyPr>
          <a:lstStyle/>
          <a:p>
            <a:r>
              <a:rPr lang="en-CA" sz="2400" dirty="0" smtClean="0"/>
              <a:t>Carnivorous Crustaceans</a:t>
            </a:r>
          </a:p>
        </p:txBody>
      </p:sp>
      <p:sp>
        <p:nvSpPr>
          <p:cNvPr id="24" name="TextBox 23"/>
          <p:cNvSpPr txBox="1"/>
          <p:nvPr/>
        </p:nvSpPr>
        <p:spPr>
          <a:xfrm>
            <a:off x="5445541" y="4338449"/>
            <a:ext cx="3293850" cy="461665"/>
          </a:xfrm>
          <a:prstGeom prst="rect">
            <a:avLst/>
          </a:prstGeom>
          <a:solidFill>
            <a:schemeClr val="bg1"/>
          </a:solidFill>
        </p:spPr>
        <p:txBody>
          <a:bodyPr wrap="none" rtlCol="0">
            <a:spAutoFit/>
          </a:bodyPr>
          <a:lstStyle/>
          <a:p>
            <a:r>
              <a:rPr lang="en-CA" sz="2400" dirty="0" smtClean="0"/>
              <a:t>Herbivorous Crustaceans</a:t>
            </a:r>
          </a:p>
        </p:txBody>
      </p:sp>
    </p:spTree>
    <p:extLst>
      <p:ext uri="{BB962C8B-B14F-4D97-AF65-F5344CB8AC3E}">
        <p14:creationId xmlns:p14="http://schemas.microsoft.com/office/powerpoint/2010/main" val="1705323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Matrix</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r>
                  <a:rPr lang="en-CA" dirty="0" smtClean="0"/>
                  <a:t>Rows are Predators</a:t>
                </a:r>
              </a:p>
              <a:p>
                <a:r>
                  <a:rPr lang="en-CA" dirty="0" smtClean="0"/>
                  <a:t>Columns are prey</a:t>
                </a:r>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a14:m>
                <a:endParaRPr lang="en-CA" dirty="0" smtClean="0"/>
              </a:p>
              <a:p>
                <a:pPr marL="0" indent="0">
                  <a:buNone/>
                </a:pPr>
                <a:endParaRPr lang="en-CA" i="1"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d>
                        <m:dPr>
                          <m:ctrlPr>
                            <a:rPr lang="en-CA" i="1" smtClean="0">
                              <a:latin typeface="Cambria Math" panose="02040503050406030204" pitchFamily="18" charset="0"/>
                            </a:rPr>
                          </m:ctrlPr>
                        </m:dPr>
                        <m:e>
                          <m:m>
                            <m:mPr>
                              <m:mcs>
                                <m:mc>
                                  <m:mcPr>
                                    <m:count m:val="6"/>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l="-1835" t="-2046"/>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1</a:t>
            </a:r>
            <a:endParaRPr lang="en-CA" sz="3600" b="1" dirty="0">
              <a:solidFill>
                <a:schemeClr val="bg1"/>
              </a:solidFill>
            </a:endParaRP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2</a:t>
            </a:r>
            <a:endParaRPr lang="en-CA" sz="3600" b="1" dirty="0">
              <a:solidFill>
                <a:schemeClr val="bg1"/>
              </a:solidFill>
            </a:endParaRP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3</a:t>
            </a:r>
            <a:endParaRPr lang="en-CA" sz="3600" b="1" dirty="0">
              <a:solidFill>
                <a:schemeClr val="bg1"/>
              </a:solidFill>
            </a:endParaRP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4</a:t>
            </a:r>
            <a:endParaRPr lang="en-CA" sz="3600" b="1" dirty="0">
              <a:solidFill>
                <a:schemeClr val="bg1"/>
              </a:solidFill>
            </a:endParaRP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5</a:t>
            </a:r>
            <a:endParaRPr lang="en-CA" sz="3600" b="1" dirty="0">
              <a:solidFill>
                <a:schemeClr val="bg1"/>
              </a:solidFill>
            </a:endParaRP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6</a:t>
            </a:r>
            <a:endParaRPr lang="en-CA" sz="3600" b="1" dirty="0">
              <a:solidFill>
                <a:schemeClr val="bg1"/>
              </a:solidFill>
            </a:endParaRPr>
          </a:p>
        </p:txBody>
      </p:sp>
      <p:cxnSp>
        <p:nvCxnSpPr>
          <p:cNvPr id="53" name="Straight Connector 52"/>
          <p:cNvCxnSpPr>
            <a:stCxn id="49" idx="3"/>
            <a:endCxn id="27"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533650" y="6153150"/>
            <a:ext cx="2743200" cy="523220"/>
          </a:xfrm>
          <a:prstGeom prst="rect">
            <a:avLst/>
          </a:prstGeom>
          <a:noFill/>
        </p:spPr>
        <p:txBody>
          <a:bodyPr wrap="square" rtlCol="0">
            <a:spAutoFit/>
          </a:bodyPr>
          <a:lstStyle/>
          <a:p>
            <a:pPr algn="ctr"/>
            <a:r>
              <a:rPr lang="en-CA" sz="2800" dirty="0" smtClean="0"/>
              <a:t>Prey</a:t>
            </a:r>
            <a:endParaRPr lang="en-CA" sz="2800" dirty="0"/>
          </a:p>
        </p:txBody>
      </p:sp>
      <p:sp>
        <p:nvSpPr>
          <p:cNvPr id="70" name="TextBox 69"/>
          <p:cNvSpPr txBox="1"/>
          <p:nvPr/>
        </p:nvSpPr>
        <p:spPr>
          <a:xfrm rot="16200000">
            <a:off x="441512" y="4540578"/>
            <a:ext cx="2400300" cy="523220"/>
          </a:xfrm>
          <a:prstGeom prst="rect">
            <a:avLst/>
          </a:prstGeom>
          <a:noFill/>
        </p:spPr>
        <p:txBody>
          <a:bodyPr wrap="square" rtlCol="0">
            <a:spAutoFit/>
          </a:bodyPr>
          <a:lstStyle/>
          <a:p>
            <a:pPr algn="ctr"/>
            <a:r>
              <a:rPr lang="en-CA" sz="2800" dirty="0" smtClean="0"/>
              <a:t>Predators</a:t>
            </a:r>
            <a:endParaRPr lang="en-CA" sz="2800" dirty="0"/>
          </a:p>
        </p:txBody>
      </p:sp>
      <p:sp>
        <p:nvSpPr>
          <p:cNvPr id="72" name="TextBox 71"/>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pic>
        <p:nvPicPr>
          <p:cNvPr id="819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2286000" y="3660507"/>
            <a:ext cx="3124200" cy="7590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rgbClr val="C00000"/>
                </a:solidFill>
              </a:ln>
              <a:noFill/>
            </a:endParaRPr>
          </a:p>
        </p:txBody>
      </p:sp>
      <p:pic>
        <p:nvPicPr>
          <p:cNvPr id="8198"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Tree>
    <p:extLst>
      <p:ext uri="{BB962C8B-B14F-4D97-AF65-F5344CB8AC3E}">
        <p14:creationId xmlns:p14="http://schemas.microsoft.com/office/powerpoint/2010/main" val="789337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97" y="697174"/>
            <a:ext cx="3319158" cy="957532"/>
          </a:xfrm>
          <a:prstGeom prst="rect">
            <a:avLst/>
          </a:prstGeom>
        </p:spPr>
      </p:pic>
      <p:sp>
        <p:nvSpPr>
          <p:cNvPr id="2" name="Title 1"/>
          <p:cNvSpPr>
            <a:spLocks noGrp="1"/>
          </p:cNvSpPr>
          <p:nvPr>
            <p:ph type="title"/>
          </p:nvPr>
        </p:nvSpPr>
        <p:spPr/>
        <p:txBody>
          <a:bodyPr/>
          <a:lstStyle/>
          <a:p>
            <a:r>
              <a:rPr lang="en-CA" dirty="0" smtClean="0"/>
              <a:t>Species Matrix</a:t>
            </a:r>
            <a:endParaRPr lang="en-CA" dirty="0"/>
          </a:p>
        </p:txBody>
      </p:sp>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1</a:t>
            </a:r>
            <a:endParaRPr lang="en-CA" sz="3600" b="1" dirty="0">
              <a:solidFill>
                <a:schemeClr val="bg1"/>
              </a:solidFill>
            </a:endParaRP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2</a:t>
            </a:r>
            <a:endParaRPr lang="en-CA" sz="3600" b="1" dirty="0">
              <a:solidFill>
                <a:schemeClr val="bg1"/>
              </a:solidFill>
            </a:endParaRP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3</a:t>
            </a:r>
            <a:endParaRPr lang="en-CA" sz="3600" b="1" dirty="0">
              <a:solidFill>
                <a:schemeClr val="bg1"/>
              </a:solidFill>
            </a:endParaRP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4</a:t>
            </a:r>
            <a:endParaRPr lang="en-CA" sz="3600" b="1" dirty="0">
              <a:solidFill>
                <a:schemeClr val="bg1"/>
              </a:solidFill>
            </a:endParaRP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5</a:t>
            </a:r>
            <a:endParaRPr lang="en-CA" sz="3600" b="1" dirty="0">
              <a:solidFill>
                <a:schemeClr val="bg1"/>
              </a:solidFill>
            </a:endParaRP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8</a:t>
            </a:r>
            <a:endParaRPr lang="en-CA" sz="3600" b="1" dirty="0">
              <a:solidFill>
                <a:schemeClr val="bg1"/>
              </a:solidFill>
            </a:endParaRP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7</a:t>
            </a:r>
            <a:endParaRPr lang="en-CA" sz="3600" b="1" dirty="0">
              <a:solidFill>
                <a:schemeClr val="bg1"/>
              </a:solidFill>
            </a:endParaRP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6</a:t>
            </a:r>
            <a:endParaRPr lang="en-CA" sz="3600" b="1" dirty="0">
              <a:solidFill>
                <a:schemeClr val="bg1"/>
              </a:solidFill>
            </a:endParaRP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smtClean="0">
                <a:solidFill>
                  <a:schemeClr val="bg1"/>
                </a:solidFill>
              </a:rPr>
              <a:t>Methods</a:t>
            </a:r>
            <a:endParaRPr lang="en-CA" sz="2400" b="1" dirty="0">
              <a:solidFill>
                <a:schemeClr val="bg1"/>
              </a:solidFill>
            </a:endParaRPr>
          </a:p>
        </p:txBody>
      </p:sp>
      <p:pic>
        <p:nvPicPr>
          <p:cNvPr id="4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056" y="2637851"/>
            <a:ext cx="1580142" cy="42079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542" y="4076700"/>
            <a:ext cx="1017646" cy="330628"/>
          </a:xfrm>
          <a:prstGeom prst="rect">
            <a:avLst/>
          </a:prstGeom>
        </p:spPr>
      </p:pic>
      <p:cxnSp>
        <p:nvCxnSpPr>
          <p:cNvPr id="30" name="Curved Connector 29"/>
          <p:cNvCxnSpPr>
            <a:stCxn id="49" idx="2"/>
            <a:endCxn id="23" idx="2"/>
          </p:cNvCxnSpPr>
          <p:nvPr/>
        </p:nvCxnSpPr>
        <p:spPr>
          <a:xfrm rot="10800000" flipV="1">
            <a:off x="7319964" y="1935162"/>
            <a:ext cx="1652587" cy="2178307"/>
          </a:xfrm>
          <a:prstGeom prst="curvedConnector3">
            <a:avLst>
              <a:gd name="adj1" fmla="val 133079"/>
            </a:avLst>
          </a:prstGeom>
          <a:ln w="762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22" idx="2"/>
            <a:endCxn id="23" idx="2"/>
          </p:cNvCxnSpPr>
          <p:nvPr/>
        </p:nvCxnSpPr>
        <p:spPr>
          <a:xfrm rot="10800000" flipV="1">
            <a:off x="7319963" y="2973388"/>
            <a:ext cx="12700" cy="1140082"/>
          </a:xfrm>
          <a:prstGeom prst="curvedConnector3">
            <a:avLst>
              <a:gd name="adj1" fmla="val 1800000"/>
            </a:avLst>
          </a:prstGeom>
          <a:ln w="762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81455" y="1890215"/>
            <a:ext cx="2806797" cy="523220"/>
          </a:xfrm>
          <a:prstGeom prst="rect">
            <a:avLst/>
          </a:prstGeom>
          <a:noFill/>
        </p:spPr>
        <p:txBody>
          <a:bodyPr wrap="square" rtlCol="0">
            <a:spAutoFit/>
          </a:bodyPr>
          <a:lstStyle/>
          <a:p>
            <a:r>
              <a:rPr lang="en-CA" sz="2800" b="1" dirty="0" smtClean="0">
                <a:solidFill>
                  <a:schemeClr val="accent1"/>
                </a:solidFill>
              </a:rPr>
              <a:t>Reproduction</a:t>
            </a:r>
            <a:endParaRPr lang="en-CA" sz="2800" b="1" dirty="0">
              <a:solidFill>
                <a:schemeClr val="accent1"/>
              </a:solidFill>
            </a:endParaRPr>
          </a:p>
        </p:txBody>
      </p:sp>
      <p:sp>
        <p:nvSpPr>
          <p:cNvPr id="52" name="TextBox 51"/>
          <p:cNvSpPr txBox="1"/>
          <p:nvPr/>
        </p:nvSpPr>
        <p:spPr>
          <a:xfrm rot="19426396">
            <a:off x="7670482" y="2351288"/>
            <a:ext cx="1613868" cy="523220"/>
          </a:xfrm>
          <a:prstGeom prst="rect">
            <a:avLst/>
          </a:prstGeom>
          <a:noFill/>
        </p:spPr>
        <p:txBody>
          <a:bodyPr wrap="square" rtlCol="0">
            <a:spAutoFit/>
          </a:bodyPr>
          <a:lstStyle/>
          <a:p>
            <a:r>
              <a:rPr lang="en-CA" sz="2800" b="1" dirty="0" smtClean="0">
                <a:solidFill>
                  <a:srgbClr val="00B050"/>
                </a:solidFill>
              </a:rPr>
              <a:t>Growth</a:t>
            </a:r>
            <a:endParaRPr lang="en-CA" sz="2800" b="1" dirty="0">
              <a:solidFill>
                <a:srgbClr val="00B050"/>
              </a:solidFill>
            </a:endParaRPr>
          </a:p>
        </p:txBody>
      </p:sp>
    </p:spTree>
    <p:extLst>
      <p:ext uri="{BB962C8B-B14F-4D97-AF65-F5344CB8AC3E}">
        <p14:creationId xmlns:p14="http://schemas.microsoft.com/office/powerpoint/2010/main" val="432010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Matrix</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m:oMathPara>
                </a14:m>
                <a:endParaRPr lang="en-CA" dirty="0" smtClean="0"/>
              </a:p>
              <a:p>
                <a:pPr marL="0" indent="0">
                  <a:buNone/>
                </a:pPr>
                <a:endParaRPr lang="en-CA"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1</a:t>
            </a:r>
            <a:endParaRPr lang="en-CA" sz="3600" b="1" dirty="0">
              <a:solidFill>
                <a:schemeClr val="bg1"/>
              </a:solidFill>
            </a:endParaRP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2</a:t>
            </a:r>
            <a:endParaRPr lang="en-CA" sz="3600" b="1" dirty="0">
              <a:solidFill>
                <a:schemeClr val="bg1"/>
              </a:solidFill>
            </a:endParaRP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3</a:t>
            </a:r>
            <a:endParaRPr lang="en-CA" sz="3600" b="1" dirty="0">
              <a:solidFill>
                <a:schemeClr val="bg1"/>
              </a:solidFill>
            </a:endParaRP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4</a:t>
            </a:r>
            <a:endParaRPr lang="en-CA" sz="3600" b="1" dirty="0">
              <a:solidFill>
                <a:schemeClr val="bg1"/>
              </a:solidFill>
            </a:endParaRP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5</a:t>
            </a:r>
            <a:endParaRPr lang="en-CA" sz="3600" b="1" dirty="0">
              <a:solidFill>
                <a:schemeClr val="bg1"/>
              </a:solidFill>
            </a:endParaRP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8</a:t>
            </a:r>
            <a:endParaRPr lang="en-CA" sz="3600" b="1" dirty="0">
              <a:solidFill>
                <a:schemeClr val="bg1"/>
              </a:solidFill>
            </a:endParaRP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7</a:t>
            </a:r>
            <a:endParaRPr lang="en-CA" sz="3600" b="1" dirty="0">
              <a:solidFill>
                <a:schemeClr val="bg1"/>
              </a:solidFill>
            </a:endParaRP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6</a:t>
            </a:r>
            <a:endParaRPr lang="en-CA" sz="3600" b="1" dirty="0">
              <a:solidFill>
                <a:schemeClr val="bg1"/>
              </a:solidFill>
            </a:endParaRP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52600" y="5915353"/>
            <a:ext cx="4210050" cy="523220"/>
          </a:xfrm>
          <a:prstGeom prst="rect">
            <a:avLst/>
          </a:prstGeom>
          <a:noFill/>
        </p:spPr>
        <p:txBody>
          <a:bodyPr wrap="square" rtlCol="0">
            <a:spAutoFit/>
          </a:bodyPr>
          <a:lstStyle/>
          <a:p>
            <a:pPr algn="ctr"/>
            <a:r>
              <a:rPr lang="en-CA" sz="2800" dirty="0" smtClean="0"/>
              <a:t>Prey</a:t>
            </a:r>
            <a:endParaRPr lang="en-CA" sz="2800" dirty="0"/>
          </a:p>
        </p:txBody>
      </p:sp>
      <p:sp>
        <p:nvSpPr>
          <p:cNvPr id="36" name="TextBox 35"/>
          <p:cNvSpPr txBox="1"/>
          <p:nvPr/>
        </p:nvSpPr>
        <p:spPr>
          <a:xfrm rot="16200000">
            <a:off x="-505946" y="3942884"/>
            <a:ext cx="3211512" cy="523220"/>
          </a:xfrm>
          <a:prstGeom prst="rect">
            <a:avLst/>
          </a:prstGeom>
          <a:noFill/>
        </p:spPr>
        <p:txBody>
          <a:bodyPr wrap="square" rtlCol="0">
            <a:spAutoFit/>
          </a:bodyPr>
          <a:lstStyle/>
          <a:p>
            <a:pPr algn="ctr"/>
            <a:r>
              <a:rPr lang="en-CA" sz="2800" dirty="0" smtClean="0"/>
              <a:t>Predators</a:t>
            </a:r>
            <a:endParaRPr lang="en-CA" sz="2800" dirty="0"/>
          </a:p>
        </p:txBody>
      </p: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smtClean="0">
                <a:solidFill>
                  <a:schemeClr val="bg1"/>
                </a:solidFill>
              </a:rPr>
              <a:t>Methods</a:t>
            </a:r>
            <a:endParaRPr lang="en-CA" sz="2400" b="1" dirty="0">
              <a:solidFill>
                <a:schemeClr val="bg1"/>
              </a:solidFill>
            </a:endParaRPr>
          </a:p>
        </p:txBody>
      </p:sp>
      <p:sp>
        <p:nvSpPr>
          <p:cNvPr id="41" name="Right Triangle 40"/>
          <p:cNvSpPr/>
          <p:nvPr/>
        </p:nvSpPr>
        <p:spPr>
          <a:xfrm>
            <a:off x="4518892" y="4914900"/>
            <a:ext cx="1200150" cy="952499"/>
          </a:xfrm>
          <a:prstGeom prst="rtTriangle">
            <a:avLst/>
          </a:prstGeom>
          <a:noFill/>
          <a:ln w="38100">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3962400" y="5900735"/>
            <a:ext cx="2313134" cy="523220"/>
          </a:xfrm>
          <a:prstGeom prst="rect">
            <a:avLst/>
          </a:prstGeom>
          <a:noFill/>
        </p:spPr>
        <p:txBody>
          <a:bodyPr wrap="none" rtlCol="0">
            <a:spAutoFit/>
          </a:bodyPr>
          <a:lstStyle/>
          <a:p>
            <a:r>
              <a:rPr lang="en-CA" sz="2800" b="1" dirty="0" smtClean="0">
                <a:solidFill>
                  <a:srgbClr val="FF0000"/>
                </a:solidFill>
              </a:rPr>
              <a:t>CANNIBALISM</a:t>
            </a:r>
            <a:endParaRPr lang="en-CA" sz="2800" b="1" dirty="0">
              <a:solidFill>
                <a:srgbClr val="FF0000"/>
              </a:solidFill>
            </a:endParaRPr>
          </a:p>
        </p:txBody>
      </p:sp>
      <p:pic>
        <p:nvPicPr>
          <p:cNvPr id="4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Tree>
    <p:extLst>
      <p:ext uri="{BB962C8B-B14F-4D97-AF65-F5344CB8AC3E}">
        <p14:creationId xmlns:p14="http://schemas.microsoft.com/office/powerpoint/2010/main" val="39346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Matrix</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m:oMathPara>
                </a14:m>
                <a:endParaRPr lang="en-CA" dirty="0" smtClean="0"/>
              </a:p>
              <a:p>
                <a:pPr marL="0" indent="0">
                  <a:buNone/>
                </a:pPr>
                <a:endParaRPr lang="en-CA"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1</a:t>
            </a:r>
            <a:endParaRPr lang="en-CA" sz="3600" b="1" dirty="0">
              <a:solidFill>
                <a:schemeClr val="bg1"/>
              </a:solidFill>
            </a:endParaRP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2</a:t>
            </a:r>
            <a:endParaRPr lang="en-CA" sz="3600" b="1" dirty="0">
              <a:solidFill>
                <a:schemeClr val="bg1"/>
              </a:solidFill>
            </a:endParaRP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3</a:t>
            </a:r>
            <a:endParaRPr lang="en-CA" sz="3600" b="1" dirty="0">
              <a:solidFill>
                <a:schemeClr val="bg1"/>
              </a:solidFill>
            </a:endParaRP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4</a:t>
            </a:r>
            <a:endParaRPr lang="en-CA" sz="3600" b="1" dirty="0">
              <a:solidFill>
                <a:schemeClr val="bg1"/>
              </a:solidFill>
            </a:endParaRP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5</a:t>
            </a:r>
            <a:endParaRPr lang="en-CA" sz="3600" b="1" dirty="0">
              <a:solidFill>
                <a:schemeClr val="bg1"/>
              </a:solidFill>
            </a:endParaRP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8</a:t>
            </a:r>
            <a:endParaRPr lang="en-CA" sz="3600" b="1" dirty="0">
              <a:solidFill>
                <a:schemeClr val="bg1"/>
              </a:solidFill>
            </a:endParaRP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7</a:t>
            </a:r>
            <a:endParaRPr lang="en-CA" sz="3600" b="1" dirty="0">
              <a:solidFill>
                <a:schemeClr val="bg1"/>
              </a:solidFill>
            </a:endParaRP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6</a:t>
            </a:r>
            <a:endParaRPr lang="en-CA" sz="3600" b="1" dirty="0">
              <a:solidFill>
                <a:schemeClr val="bg1"/>
              </a:solidFill>
            </a:endParaRP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a:off x="4518892" y="4914900"/>
            <a:ext cx="1200150" cy="952499"/>
          </a:xfrm>
          <a:prstGeom prst="rtTriangle">
            <a:avLst/>
          </a:prstGeom>
          <a:noFill/>
          <a:ln w="38100">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3962400" y="5900735"/>
            <a:ext cx="2313134" cy="523220"/>
          </a:xfrm>
          <a:prstGeom prst="rect">
            <a:avLst/>
          </a:prstGeom>
          <a:noFill/>
        </p:spPr>
        <p:txBody>
          <a:bodyPr wrap="none" rtlCol="0">
            <a:spAutoFit/>
          </a:bodyPr>
          <a:lstStyle/>
          <a:p>
            <a:r>
              <a:rPr lang="en-CA" sz="2800" b="1" dirty="0" smtClean="0">
                <a:solidFill>
                  <a:srgbClr val="FF0000"/>
                </a:solidFill>
              </a:rPr>
              <a:t>CANNIBALISM</a:t>
            </a:r>
            <a:endParaRPr lang="en-CA" sz="2800" b="1" dirty="0">
              <a:solidFill>
                <a:srgbClr val="FF0000"/>
              </a:solidFill>
            </a:endParaRPr>
          </a:p>
        </p:txBody>
      </p:sp>
      <p:sp>
        <p:nvSpPr>
          <p:cNvPr id="30" name="TextBox 29"/>
          <p:cNvSpPr txBox="1"/>
          <p:nvPr/>
        </p:nvSpPr>
        <p:spPr>
          <a:xfrm>
            <a:off x="908917" y="5843586"/>
            <a:ext cx="4210050" cy="523220"/>
          </a:xfrm>
          <a:prstGeom prst="rect">
            <a:avLst/>
          </a:prstGeom>
          <a:noFill/>
        </p:spPr>
        <p:txBody>
          <a:bodyPr wrap="square" rtlCol="0">
            <a:spAutoFit/>
          </a:bodyPr>
          <a:lstStyle/>
          <a:p>
            <a:pPr algn="ctr"/>
            <a:r>
              <a:rPr lang="en-CA" sz="2800" dirty="0" smtClean="0"/>
              <a:t>Prey</a:t>
            </a:r>
            <a:endParaRPr lang="en-CA" sz="2800" dirty="0"/>
          </a:p>
        </p:txBody>
      </p:sp>
      <p:sp>
        <p:nvSpPr>
          <p:cNvPr id="31" name="TextBox 30"/>
          <p:cNvSpPr txBox="1"/>
          <p:nvPr/>
        </p:nvSpPr>
        <p:spPr>
          <a:xfrm rot="16200000">
            <a:off x="-505946" y="3942884"/>
            <a:ext cx="3211512" cy="523220"/>
          </a:xfrm>
          <a:prstGeom prst="rect">
            <a:avLst/>
          </a:prstGeom>
          <a:noFill/>
        </p:spPr>
        <p:txBody>
          <a:bodyPr wrap="square" rtlCol="0">
            <a:spAutoFit/>
          </a:bodyPr>
          <a:lstStyle/>
          <a:p>
            <a:pPr algn="ctr"/>
            <a:r>
              <a:rPr lang="en-CA" sz="2800" dirty="0" smtClean="0"/>
              <a:t>Predators</a:t>
            </a:r>
            <a:endParaRPr lang="en-CA" sz="2800" dirty="0"/>
          </a:p>
        </p:txBody>
      </p:sp>
      <p:cxnSp>
        <p:nvCxnSpPr>
          <p:cNvPr id="18" name="Curved Connector 17"/>
          <p:cNvCxnSpPr>
            <a:stCxn id="49" idx="1"/>
            <a:endCxn id="23" idx="6"/>
          </p:cNvCxnSpPr>
          <p:nvPr/>
        </p:nvCxnSpPr>
        <p:spPr>
          <a:xfrm rot="16200000" flipH="1" flipV="1">
            <a:off x="7223254" y="2302797"/>
            <a:ext cx="2326481" cy="1294863"/>
          </a:xfrm>
          <a:prstGeom prst="curvedConnector4">
            <a:avLst>
              <a:gd name="adj1" fmla="val -9826"/>
              <a:gd name="adj2" fmla="val 5237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49" idx="1"/>
            <a:endCxn id="22" idx="0"/>
          </p:cNvCxnSpPr>
          <p:nvPr/>
        </p:nvCxnSpPr>
        <p:spPr>
          <a:xfrm rot="16200000" flipH="1" flipV="1">
            <a:off x="7793295" y="1523206"/>
            <a:ext cx="976849" cy="1504413"/>
          </a:xfrm>
          <a:prstGeom prst="curvedConnector3">
            <a:avLst>
              <a:gd name="adj1" fmla="val -29685"/>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2" idx="2"/>
            <a:endCxn id="23" idx="2"/>
          </p:cNvCxnSpPr>
          <p:nvPr/>
        </p:nvCxnSpPr>
        <p:spPr>
          <a:xfrm rot="10800000" flipV="1">
            <a:off x="7319963" y="2973388"/>
            <a:ext cx="12700" cy="1140082"/>
          </a:xfrm>
          <a:prstGeom prst="curvedConnector3">
            <a:avLst>
              <a:gd name="adj1" fmla="val 180000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smtClean="0">
                <a:solidFill>
                  <a:schemeClr val="bg1"/>
                </a:solidFill>
              </a:rPr>
              <a:t>Methods</a:t>
            </a:r>
            <a:endParaRPr lang="en-CA" sz="2400" b="1" dirty="0">
              <a:solidFill>
                <a:schemeClr val="bg1"/>
              </a:solidFill>
            </a:endParaRPr>
          </a:p>
        </p:txBody>
      </p:sp>
      <p:pic>
        <p:nvPicPr>
          <p:cNvPr id="45"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Tree>
    <p:extLst>
      <p:ext uri="{BB962C8B-B14F-4D97-AF65-F5344CB8AC3E}">
        <p14:creationId xmlns:p14="http://schemas.microsoft.com/office/powerpoint/2010/main" val="1506284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Von </a:t>
            </a:r>
            <a:r>
              <a:rPr lang="en-CA" dirty="0" err="1" smtClean="0"/>
              <a:t>Bertalanffy</a:t>
            </a:r>
            <a:r>
              <a:rPr lang="en-CA" dirty="0" smtClean="0"/>
              <a:t> </a:t>
            </a:r>
            <a:r>
              <a:rPr lang="en-CA" dirty="0"/>
              <a:t>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648200" cy="4351338"/>
              </a:xfrm>
            </p:spPr>
            <p:txBody>
              <a:bodyPr/>
              <a:lstStyle/>
              <a:p>
                <a14:m>
                  <m:oMath xmlns:m="http://schemas.openxmlformats.org/officeDocument/2006/math">
                    <m:r>
                      <a:rPr lang="en-CA" i="1" smtClean="0">
                        <a:latin typeface="Cambria Math" panose="02040503050406030204" pitchFamily="18" charset="0"/>
                      </a:rPr>
                      <m:t>𝑊</m:t>
                    </m:r>
                    <m:r>
                      <a:rPr lang="en-CA" i="1" smtClean="0">
                        <a:latin typeface="Cambria Math" panose="02040503050406030204" pitchFamily="18" charset="0"/>
                      </a:rPr>
                      <m:t>(</m:t>
                    </m:r>
                    <m:r>
                      <a:rPr lang="en-CA" i="1" smtClean="0">
                        <a:latin typeface="Cambria Math" panose="02040503050406030204" pitchFamily="18" charset="0"/>
                      </a:rPr>
                      <m:t>𝑡</m:t>
                    </m:r>
                    <m:r>
                      <a:rPr lang="en-CA"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m:t>
                        </m:r>
                      </m:sub>
                    </m:sSub>
                    <m:r>
                      <a:rPr lang="en-CA" i="1">
                        <a:latin typeface="Cambria Math" panose="02040503050406030204" pitchFamily="18" charset="0"/>
                      </a:rPr>
                      <m:t>(1−</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rPr>
                          <m:t>𝑘</m:t>
                        </m:r>
                        <m:d>
                          <m:dPr>
                            <m:ctrlPr>
                              <a:rPr lang="en-CA" i="1">
                                <a:latin typeface="Cambria Math" panose="02040503050406030204" pitchFamily="18" charset="0"/>
                              </a:rPr>
                            </m:ctrlPr>
                          </m:dPr>
                          <m:e>
                            <m:r>
                              <a:rPr lang="en-CA" i="1">
                                <a:latin typeface="Cambria Math" panose="02040503050406030204" pitchFamily="18" charset="0"/>
                              </a:rPr>
                              <m:t>𝑡</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𝑡</m:t>
                                </m:r>
                              </m:e>
                              <m:sub>
                                <m:r>
                                  <a:rPr lang="en-CA" i="1">
                                    <a:latin typeface="Cambria Math" panose="02040503050406030204" pitchFamily="18" charset="0"/>
                                  </a:rPr>
                                  <m:t>0</m:t>
                                </m:r>
                              </m:sub>
                            </m:sSub>
                          </m:e>
                        </m:d>
                      </m:sup>
                    </m:sSup>
                    <m:sSup>
                      <m:sSupPr>
                        <m:ctrlPr>
                          <a:rPr lang="en-CA" i="1">
                            <a:latin typeface="Cambria Math" panose="02040503050406030204" pitchFamily="18" charset="0"/>
                          </a:rPr>
                        </m:ctrlPr>
                      </m:sSupPr>
                      <m:e>
                        <m:r>
                          <a:rPr lang="en-CA" i="1">
                            <a:latin typeface="Cambria Math" panose="02040503050406030204" pitchFamily="18" charset="0"/>
                          </a:rPr>
                          <m:t>)</m:t>
                        </m:r>
                      </m:e>
                      <m:sup>
                        <m:r>
                          <a:rPr lang="en-CA" i="1">
                            <a:latin typeface="Cambria Math" panose="02040503050406030204" pitchFamily="18" charset="0"/>
                          </a:rPr>
                          <m:t>3</m:t>
                        </m:r>
                      </m:sup>
                    </m:sSup>
                  </m:oMath>
                </a14:m>
                <a:endParaRPr lang="en-CA" dirty="0" smtClean="0"/>
              </a:p>
              <a:p>
                <a:r>
                  <a:rPr lang="en-CA" dirty="0" smtClean="0"/>
                  <a:t>Same equation, but for weight instead of length</a:t>
                </a:r>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648200" cy="4351338"/>
              </a:xfrm>
              <a:blipFill rotWithShape="0">
                <a:blip r:embed="rId3"/>
                <a:stretch>
                  <a:fillRect l="-2362"/>
                </a:stretch>
              </a:blipFill>
            </p:spPr>
            <p:txBody>
              <a:bodyPr/>
              <a:lstStyle/>
              <a:p>
                <a:r>
                  <a:rPr lang="en-CA">
                    <a:noFill/>
                  </a:rPr>
                  <a:t> </a:t>
                </a:r>
              </a:p>
            </p:txBody>
          </p:sp>
        </mc:Fallback>
      </mc:AlternateContent>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731" y="1825625"/>
            <a:ext cx="6524269" cy="3954780"/>
          </a:xfrm>
          <a:prstGeom prst="rect">
            <a:avLst/>
          </a:prstGeom>
        </p:spPr>
      </p:pic>
      <p:pic>
        <p:nvPicPr>
          <p:cNvPr id="5" name="Picture 4"/>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246318" y="5780405"/>
            <a:ext cx="5765837" cy="1077595"/>
          </a:xfrm>
          <a:prstGeom prst="rect">
            <a:avLst/>
          </a:prstGeom>
        </p:spPr>
      </p:pic>
      <p:sp>
        <p:nvSpPr>
          <p:cNvPr id="7" name="TextBox 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smtClean="0">
                <a:solidFill>
                  <a:schemeClr val="bg1"/>
                </a:solidFill>
              </a:rPr>
              <a:t>Methods</a:t>
            </a:r>
            <a:endParaRPr lang="en-CA" sz="2400" b="1" dirty="0">
              <a:solidFill>
                <a:schemeClr val="bg1"/>
              </a:solidFill>
            </a:endParaRPr>
          </a:p>
        </p:txBody>
      </p:sp>
      <p:pic>
        <p:nvPicPr>
          <p:cNvPr id="5122" name="Picture 2" descr="http://www.fao.org/docrep/w5449e/w5449egq.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71" y="3247276"/>
            <a:ext cx="4115107" cy="339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Aims &amp; Contributions to the Field</a:t>
            </a:r>
            <a:endParaRPr lang="en-CA" dirty="0"/>
          </a:p>
        </p:txBody>
      </p:sp>
      <p:sp>
        <p:nvSpPr>
          <p:cNvPr id="3" name="Content Placeholder 2"/>
          <p:cNvSpPr>
            <a:spLocks noGrp="1"/>
          </p:cNvSpPr>
          <p:nvPr>
            <p:ph idx="1"/>
          </p:nvPr>
        </p:nvSpPr>
        <p:spPr/>
        <p:txBody>
          <a:bodyPr/>
          <a:lstStyle/>
          <a:p>
            <a:r>
              <a:rPr lang="en-CA" dirty="0" smtClean="0"/>
              <a:t>Hope to generalize Lake Constance results</a:t>
            </a:r>
          </a:p>
          <a:p>
            <a:pPr lvl="1"/>
            <a:r>
              <a:rPr lang="en-CA" dirty="0" smtClean="0"/>
              <a:t>Fishing increases fluctuations in biomass</a:t>
            </a:r>
          </a:p>
          <a:p>
            <a:pPr lvl="1"/>
            <a:r>
              <a:rPr lang="en-CA" dirty="0" smtClean="0"/>
              <a:t>Life history shifts amplify these fluctuations</a:t>
            </a:r>
          </a:p>
          <a:p>
            <a:pPr lvl="1"/>
            <a:r>
              <a:rPr lang="en-CA" dirty="0" smtClean="0"/>
              <a:t>Entire ecosystem is destabilized, including invertebrates and autotrophs</a:t>
            </a:r>
          </a:p>
          <a:p>
            <a:r>
              <a:rPr lang="en-CA" dirty="0" smtClean="0"/>
              <a:t>Cannibalism</a:t>
            </a:r>
          </a:p>
          <a:p>
            <a:pPr lvl="1"/>
            <a:r>
              <a:rPr lang="en-CA" dirty="0" smtClean="0"/>
              <a:t>Cannibalism should reduce the food available to other species</a:t>
            </a:r>
          </a:p>
          <a:p>
            <a:pPr lvl="1"/>
            <a:r>
              <a:rPr lang="en-CA" dirty="0" smtClean="0"/>
              <a:t>Increased autocorrelation for cannibalistic species</a:t>
            </a:r>
          </a:p>
          <a:p>
            <a:endParaRPr lang="en-CA" dirty="0"/>
          </a:p>
        </p:txBody>
      </p:sp>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smtClean="0">
                <a:solidFill>
                  <a:schemeClr val="bg1"/>
                </a:solidFill>
              </a:rPr>
              <a:t>Conclusion</a:t>
            </a:r>
            <a:endParaRPr lang="en-CA" sz="2400" b="1" dirty="0">
              <a:solidFill>
                <a:schemeClr val="bg1"/>
              </a:solidFill>
            </a:endParaRPr>
          </a:p>
        </p:txBody>
      </p:sp>
    </p:spTree>
    <p:extLst>
      <p:ext uri="{BB962C8B-B14F-4D97-AF65-F5344CB8AC3E}">
        <p14:creationId xmlns:p14="http://schemas.microsoft.com/office/powerpoint/2010/main" val="3596857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Timeline</a:t>
            </a:r>
            <a:endParaRPr lang="en-CA"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28084866"/>
              </p:ext>
            </p:extLst>
          </p:nvPr>
        </p:nvGraphicFramePr>
        <p:xfrm>
          <a:off x="838200" y="1368425"/>
          <a:ext cx="10515600" cy="4450080"/>
        </p:xfrm>
        <a:graphic>
          <a:graphicData uri="http://schemas.openxmlformats.org/drawingml/2006/table">
            <a:tbl>
              <a:tblPr firstRow="1" bandRow="1">
                <a:tableStyleId>{5C22544A-7EE6-4342-B048-85BDC9FD1C3A}</a:tableStyleId>
              </a:tblPr>
              <a:tblGrid>
                <a:gridCol w="4191000"/>
                <a:gridCol w="6324600"/>
              </a:tblGrid>
              <a:tr h="370840">
                <a:tc>
                  <a:txBody>
                    <a:bodyPr/>
                    <a:lstStyle/>
                    <a:p>
                      <a:r>
                        <a:rPr lang="en-CA" sz="3200" dirty="0" smtClean="0"/>
                        <a:t>Dates</a:t>
                      </a:r>
                      <a:endParaRPr lang="en-CA" sz="3200" dirty="0"/>
                    </a:p>
                  </a:txBody>
                  <a:tcPr/>
                </a:tc>
                <a:tc>
                  <a:txBody>
                    <a:bodyPr/>
                    <a:lstStyle/>
                    <a:p>
                      <a:r>
                        <a:rPr lang="en-CA" sz="3200" dirty="0" smtClean="0"/>
                        <a:t>Goal</a:t>
                      </a:r>
                      <a:endParaRPr lang="en-CA" sz="3200" dirty="0"/>
                    </a:p>
                  </a:txBody>
                  <a:tcPr/>
                </a:tc>
              </a:tr>
              <a:tr h="370840">
                <a:tc>
                  <a:txBody>
                    <a:bodyPr/>
                    <a:lstStyle/>
                    <a:p>
                      <a:r>
                        <a:rPr lang="en-CA" sz="3200" dirty="0" smtClean="0"/>
                        <a:t>April-May, 2016</a:t>
                      </a:r>
                      <a:endParaRPr lang="en-CA"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Parameter estimation</a:t>
                      </a:r>
                    </a:p>
                  </a:txBody>
                  <a:tcPr/>
                </a:tc>
              </a:tr>
              <a:tr h="370840">
                <a:tc>
                  <a:txBody>
                    <a:bodyPr/>
                    <a:lstStyle/>
                    <a:p>
                      <a:r>
                        <a:rPr lang="en-CA" sz="3200" dirty="0" smtClean="0"/>
                        <a:t>June-July, 2016</a:t>
                      </a:r>
                      <a:endParaRPr lang="en-CA"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Code</a:t>
                      </a:r>
                      <a:r>
                        <a:rPr lang="en-CA" sz="3200" baseline="0" dirty="0" smtClean="0"/>
                        <a:t> d</a:t>
                      </a:r>
                      <a:r>
                        <a:rPr lang="en-CA" sz="3200" dirty="0" smtClean="0"/>
                        <a:t>evelopment (Modify ATN model)</a:t>
                      </a:r>
                    </a:p>
                  </a:txBody>
                  <a:tcPr/>
                </a:tc>
              </a:tr>
              <a:tr h="370840">
                <a:tc>
                  <a:txBody>
                    <a:bodyPr/>
                    <a:lstStyle/>
                    <a:p>
                      <a:r>
                        <a:rPr lang="en-CA" sz="3200" dirty="0" smtClean="0"/>
                        <a:t>August-December, 2016</a:t>
                      </a:r>
                      <a:endParaRPr lang="en-CA"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Model simulations</a:t>
                      </a:r>
                    </a:p>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Sensitivity analyses</a:t>
                      </a:r>
                    </a:p>
                  </a:txBody>
                  <a:tcPr/>
                </a:tc>
              </a:tr>
              <a:tr h="370840">
                <a:tc>
                  <a:txBody>
                    <a:bodyPr/>
                    <a:lstStyle/>
                    <a:p>
                      <a:r>
                        <a:rPr lang="en-CA" sz="3200" dirty="0" smtClean="0"/>
                        <a:t>January-April, 2017</a:t>
                      </a:r>
                      <a:endParaRPr lang="en-CA"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Thesis writing</a:t>
                      </a:r>
                    </a:p>
                  </a:txBody>
                  <a:tcPr/>
                </a:tc>
              </a:tr>
              <a:tr h="370840">
                <a:tc>
                  <a:txBody>
                    <a:bodyPr/>
                    <a:lstStyle/>
                    <a:p>
                      <a:r>
                        <a:rPr lang="en-CA" sz="3200" dirty="0" smtClean="0"/>
                        <a:t>May 2017</a:t>
                      </a:r>
                      <a:endParaRPr lang="en-CA"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200" dirty="0" smtClean="0"/>
                        <a:t>Thesis submission and defence</a:t>
                      </a:r>
                    </a:p>
                  </a:txBody>
                  <a:tcPr/>
                </a:tc>
              </a:tr>
            </a:tbl>
          </a:graphicData>
        </a:graphic>
      </p:graphicFrame>
      <p:sp>
        <p:nvSpPr>
          <p:cNvPr id="8" name="TextBox 7"/>
          <p:cNvSpPr txBox="1"/>
          <p:nvPr/>
        </p:nvSpPr>
        <p:spPr>
          <a:xfrm>
            <a:off x="0" y="0"/>
            <a:ext cx="12192000" cy="461665"/>
          </a:xfrm>
          <a:prstGeom prst="rect">
            <a:avLst/>
          </a:prstGeom>
          <a:solidFill>
            <a:schemeClr val="tx1">
              <a:lumMod val="95000"/>
              <a:lumOff val="5000"/>
            </a:schemeClr>
          </a:solidFill>
        </p:spPr>
        <p:txBody>
          <a:bodyPr wrap="square" rtlCol="0">
            <a:spAutoFit/>
          </a:bodyPr>
          <a:lstStyle/>
          <a:p>
            <a:r>
              <a:rPr lang="en-CA" sz="2400" b="1" dirty="0" smtClean="0">
                <a:solidFill>
                  <a:schemeClr val="bg1"/>
                </a:solidFill>
              </a:rPr>
              <a:t>Timeline</a:t>
            </a:r>
            <a:endParaRPr lang="en-CA" sz="2400" b="1" dirty="0">
              <a:solidFill>
                <a:schemeClr val="bg1"/>
              </a:solidFill>
            </a:endParaRPr>
          </a:p>
        </p:txBody>
      </p:sp>
    </p:spTree>
    <p:extLst>
      <p:ext uri="{BB962C8B-B14F-4D97-AF65-F5344CB8AC3E}">
        <p14:creationId xmlns:p14="http://schemas.microsoft.com/office/powerpoint/2010/main" val="460404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Fish size has been decreasing</a:t>
            </a:r>
            <a:endParaRPr lang="en-CA" dirty="0"/>
          </a:p>
        </p:txBody>
      </p:sp>
      <p:sp>
        <p:nvSpPr>
          <p:cNvPr id="3" name="Content Placeholder 2"/>
          <p:cNvSpPr>
            <a:spLocks noGrp="1"/>
          </p:cNvSpPr>
          <p:nvPr>
            <p:ph idx="1"/>
          </p:nvPr>
        </p:nvSpPr>
        <p:spPr/>
        <p:txBody>
          <a:bodyPr/>
          <a:lstStyle/>
          <a:p>
            <a:r>
              <a:rPr lang="en-CA" dirty="0" smtClean="0"/>
              <a:t>Fish size has decreased substantially in 50 years</a:t>
            </a:r>
          </a:p>
          <a:p>
            <a:pPr marL="0" indent="0">
              <a:buNone/>
            </a:pPr>
            <a:r>
              <a:rPr lang="en-CA" dirty="0" smtClean="0"/>
              <a:t> </a:t>
            </a:r>
            <a:endParaRPr lang="en-CA" dirty="0"/>
          </a:p>
        </p:txBody>
      </p:sp>
      <p:grpSp>
        <p:nvGrpSpPr>
          <p:cNvPr id="9" name="Group 8"/>
          <p:cNvGrpSpPr/>
          <p:nvPr/>
        </p:nvGrpSpPr>
        <p:grpSpPr>
          <a:xfrm>
            <a:off x="838200" y="2583077"/>
            <a:ext cx="5026708" cy="3963919"/>
            <a:chOff x="0" y="2937505"/>
            <a:chExt cx="5026708" cy="396391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37505"/>
              <a:ext cx="5026708" cy="3963919"/>
            </a:xfrm>
            <a:prstGeom prst="rect">
              <a:avLst/>
            </a:prstGeom>
          </p:spPr>
        </p:pic>
        <p:sp>
          <p:nvSpPr>
            <p:cNvPr id="6" name="TextBox 5"/>
            <p:cNvSpPr txBox="1"/>
            <p:nvPr/>
          </p:nvSpPr>
          <p:spPr>
            <a:xfrm>
              <a:off x="4220077" y="6439759"/>
              <a:ext cx="806631" cy="461665"/>
            </a:xfrm>
            <a:prstGeom prst="rect">
              <a:avLst/>
            </a:prstGeom>
            <a:solidFill>
              <a:schemeClr val="bg1"/>
            </a:solidFill>
          </p:spPr>
          <p:txBody>
            <a:bodyPr wrap="none" rtlCol="0">
              <a:spAutoFit/>
            </a:bodyPr>
            <a:lstStyle/>
            <a:p>
              <a:r>
                <a:rPr lang="en-CA" sz="2400" dirty="0" smtClean="0"/>
                <a:t>1957</a:t>
              </a:r>
              <a:endParaRPr lang="en-CA" sz="2400" dirty="0"/>
            </a:p>
          </p:txBody>
        </p:sp>
      </p:grpSp>
      <p:grpSp>
        <p:nvGrpSpPr>
          <p:cNvPr id="8" name="Group 7"/>
          <p:cNvGrpSpPr/>
          <p:nvPr/>
        </p:nvGrpSpPr>
        <p:grpSpPr>
          <a:xfrm>
            <a:off x="5864908" y="2705278"/>
            <a:ext cx="5623461" cy="3751284"/>
            <a:chOff x="6568539" y="2937505"/>
            <a:chExt cx="5623461" cy="3751284"/>
          </a:xfrm>
        </p:grpSpPr>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539" y="2937505"/>
              <a:ext cx="5623461" cy="3719518"/>
            </a:xfrm>
            <a:prstGeom prst="rect">
              <a:avLst/>
            </a:prstGeom>
          </p:spPr>
        </p:pic>
        <p:sp>
          <p:nvSpPr>
            <p:cNvPr id="7" name="TextBox 6"/>
            <p:cNvSpPr txBox="1"/>
            <p:nvPr/>
          </p:nvSpPr>
          <p:spPr>
            <a:xfrm>
              <a:off x="11385369" y="6227124"/>
              <a:ext cx="806631" cy="461665"/>
            </a:xfrm>
            <a:prstGeom prst="rect">
              <a:avLst/>
            </a:prstGeom>
            <a:solidFill>
              <a:schemeClr val="bg1"/>
            </a:solidFill>
          </p:spPr>
          <p:txBody>
            <a:bodyPr wrap="none" rtlCol="0">
              <a:spAutoFit/>
            </a:bodyPr>
            <a:lstStyle/>
            <a:p>
              <a:r>
                <a:rPr lang="en-CA" sz="2400" dirty="0" smtClean="0"/>
                <a:t>2007</a:t>
              </a:r>
              <a:endParaRPr lang="en-CA" sz="2400" dirty="0"/>
            </a:p>
          </p:txBody>
        </p:sp>
      </p:grpSp>
      <p:sp>
        <p:nvSpPr>
          <p:cNvPr id="10" name="TextBox 9"/>
          <p:cNvSpPr txBox="1"/>
          <p:nvPr/>
        </p:nvSpPr>
        <p:spPr>
          <a:xfrm>
            <a:off x="10081692" y="6456562"/>
            <a:ext cx="1976823" cy="369332"/>
          </a:xfrm>
          <a:prstGeom prst="rect">
            <a:avLst/>
          </a:prstGeom>
          <a:noFill/>
        </p:spPr>
        <p:txBody>
          <a:bodyPr wrap="none" rtlCol="0">
            <a:spAutoFit/>
          </a:bodyPr>
          <a:lstStyle/>
          <a:p>
            <a:r>
              <a:rPr lang="en-CA" dirty="0" err="1" smtClean="0"/>
              <a:t>McClenachan</a:t>
            </a:r>
            <a:r>
              <a:rPr lang="en-CA" dirty="0"/>
              <a:t> </a:t>
            </a:r>
            <a:r>
              <a:rPr lang="en-CA" dirty="0" smtClean="0"/>
              <a:t>2009</a:t>
            </a:r>
            <a:endParaRPr lang="en-CA"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842" y="5529263"/>
            <a:ext cx="1085850" cy="1295400"/>
          </a:xfrm>
          <a:prstGeom prst="rect">
            <a:avLst/>
          </a:prstGeom>
        </p:spPr>
      </p:pic>
      <p:sp>
        <p:nvSpPr>
          <p:cNvPr id="13" name="TextBox 12"/>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spTree>
    <p:extLst>
      <p:ext uri="{BB962C8B-B14F-4D97-AF65-F5344CB8AC3E}">
        <p14:creationId xmlns:p14="http://schemas.microsoft.com/office/powerpoint/2010/main" val="147986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228600" lvl="1">
              <a:spcBef>
                <a:spcPts val="1000"/>
              </a:spcBef>
            </a:pPr>
            <a:r>
              <a:rPr lang="en-CA" dirty="0"/>
              <a:t>Does a convergence of body size increase recovery through an increase in competition?</a:t>
            </a:r>
          </a:p>
          <a:p>
            <a:endParaRPr lang="en-CA" dirty="0"/>
          </a:p>
        </p:txBody>
      </p:sp>
    </p:spTree>
    <p:extLst>
      <p:ext uri="{BB962C8B-B14F-4D97-AF65-F5344CB8AC3E}">
        <p14:creationId xmlns:p14="http://schemas.microsoft.com/office/powerpoint/2010/main" val="752275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143" y="54857"/>
            <a:ext cx="8997714" cy="6748285"/>
          </a:xfrm>
          <a:prstGeom prst="rect">
            <a:avLst/>
          </a:prstGeom>
        </p:spPr>
      </p:pic>
      <p:sp>
        <p:nvSpPr>
          <p:cNvPr id="5" name="TextBox 4"/>
          <p:cNvSpPr txBox="1"/>
          <p:nvPr/>
        </p:nvSpPr>
        <p:spPr>
          <a:xfrm>
            <a:off x="298174" y="6241774"/>
            <a:ext cx="3017749" cy="369332"/>
          </a:xfrm>
          <a:prstGeom prst="rect">
            <a:avLst/>
          </a:prstGeom>
          <a:noFill/>
        </p:spPr>
        <p:txBody>
          <a:bodyPr wrap="none" rtlCol="0">
            <a:spAutoFit/>
          </a:bodyPr>
          <a:lstStyle/>
          <a:p>
            <a:r>
              <a:rPr lang="en-CA" dirty="0" smtClean="0"/>
              <a:t>Slide created by Neo Martinez</a:t>
            </a:r>
            <a:endParaRPr lang="en-CA" dirty="0"/>
          </a:p>
        </p:txBody>
      </p:sp>
    </p:spTree>
    <p:extLst>
      <p:ext uri="{BB962C8B-B14F-4D97-AF65-F5344CB8AC3E}">
        <p14:creationId xmlns:p14="http://schemas.microsoft.com/office/powerpoint/2010/main" val="445394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Trophic Levels (T)</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smtClean="0"/>
                  <a:t>T</a:t>
                </a:r>
                <a:r>
                  <a:rPr lang="en-CA" baseline="-25000" dirty="0" smtClean="0"/>
                  <a:t>1</a:t>
                </a:r>
                <a:r>
                  <a:rPr lang="en-CA" dirty="0" smtClean="0"/>
                  <a:t> = minimum path to an autotroph</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2</m:t>
                        </m:r>
                        <m:r>
                          <a:rPr lang="en-CA" i="1">
                            <a:latin typeface="Cambria Math" panose="02040503050406030204" pitchFamily="18" charset="0"/>
                          </a:rPr>
                          <m:t>𝑖</m:t>
                        </m:r>
                      </m:sub>
                    </m:sSub>
                    <m:r>
                      <a:rPr lang="en-CA" i="1">
                        <a:latin typeface="Cambria Math" panose="02040503050406030204" pitchFamily="18" charset="0"/>
                      </a:rPr>
                      <m:t>=(</m:t>
                    </m:r>
                    <m:r>
                      <a:rPr lang="en-CA" i="1">
                        <a:latin typeface="Cambria Math" panose="02040503050406030204" pitchFamily="18" charset="0"/>
                      </a:rPr>
                      <m:t>𝐼</m:t>
                    </m:r>
                    <m:r>
                      <a:rPr lang="en-CA" i="1">
                        <a:latin typeface="Cambria Math" panose="02040503050406030204" pitchFamily="18" charset="0"/>
                      </a:rPr>
                      <m:t>−</m:t>
                    </m:r>
                    <m:r>
                      <a:rPr lang="en-CA" i="1">
                        <a:latin typeface="Cambria Math" panose="02040503050406030204" pitchFamily="18" charset="0"/>
                      </a:rPr>
                      <m:t>𝑄</m:t>
                    </m:r>
                    <m:sSup>
                      <m:sSupPr>
                        <m:ctrlPr>
                          <a:rPr lang="en-CA" i="1">
                            <a:latin typeface="Cambria Math" panose="02040503050406030204" pitchFamily="18" charset="0"/>
                          </a:rPr>
                        </m:ctrlPr>
                      </m:sSupPr>
                      <m:e>
                        <m:r>
                          <a:rPr lang="en-CA" i="1">
                            <a:latin typeface="Cambria Math" panose="02040503050406030204" pitchFamily="18" charset="0"/>
                          </a:rPr>
                          <m:t>)</m:t>
                        </m:r>
                      </m:e>
                      <m:sup>
                        <m:r>
                          <a:rPr lang="en-CA" i="1">
                            <a:latin typeface="Cambria Math" panose="02040503050406030204" pitchFamily="18" charset="0"/>
                          </a:rPr>
                          <m:t>−1</m:t>
                        </m:r>
                      </m:sup>
                    </m:sSup>
                    <m:r>
                      <a:rPr lang="en-CA" i="1">
                        <a:latin typeface="Cambria Math" panose="02040503050406030204" pitchFamily="18" charset="0"/>
                      </a:rPr>
                      <m:t>1</m:t>
                    </m:r>
                  </m:oMath>
                </a14:m>
                <a:r>
                  <a:rPr lang="en-CA" dirty="0" smtClean="0"/>
                  <a:t>, </a:t>
                </a:r>
                <a:endParaRPr lang="en-CA" i="1" dirty="0" smtClean="0"/>
              </a:p>
              <a:p>
                <a:pPr lvl="1"/>
                <a14:m>
                  <m:oMath xmlns:m="http://schemas.openxmlformats.org/officeDocument/2006/math">
                    <m:r>
                      <a:rPr lang="en-CA" b="0" i="1" smtClean="0">
                        <a:latin typeface="Cambria Math" panose="02040503050406030204" pitchFamily="18" charset="0"/>
                      </a:rPr>
                      <m:t>𝑤h𝑒𝑟𝑒</m:t>
                    </m:r>
                    <m:r>
                      <a:rPr lang="en-CA" b="0" i="1" smtClean="0">
                        <a:latin typeface="Cambria Math" panose="02040503050406030204" pitchFamily="18" charset="0"/>
                      </a:rPr>
                      <m:t>  </m:t>
                    </m:r>
                    <m:r>
                      <a:rPr lang="en-CA" i="1">
                        <a:latin typeface="Cambria Math" panose="02040503050406030204" pitchFamily="18" charset="0"/>
                      </a:rPr>
                      <m:t>𝑄</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rPr>
                      <m:t>𝑚𝑎𝑥</m:t>
                    </m:r>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d>
                              <m:dPr>
                                <m:ctrlPr>
                                  <a:rPr lang="en-CA" i="1">
                                    <a:latin typeface="Cambria Math" panose="02040503050406030204" pitchFamily="18" charset="0"/>
                                  </a:rPr>
                                </m:ctrlPr>
                              </m:dPr>
                              <m:e>
                                <m:nary>
                                  <m:naryPr>
                                    <m:chr m:val="∑"/>
                                    <m:ctrlPr>
                                      <a:rPr lang="en-CA" i="1">
                                        <a:latin typeface="Cambria Math" panose="02040503050406030204" pitchFamily="18" charset="0"/>
                                      </a:rPr>
                                    </m:ctrlPr>
                                  </m:naryPr>
                                  <m:sub/>
                                  <m:sup/>
                                  <m:e>
                                    <m:r>
                                      <a:rPr lang="en-CA" i="1">
                                        <a:latin typeface="Cambria Math" panose="02040503050406030204" pitchFamily="18" charset="0"/>
                                      </a:rPr>
                                      <m:t>𝑝𝑟𝑒𝑦</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e>
                                </m:nary>
                              </m:e>
                            </m:d>
                          </m:e>
                          <m:sup>
                            <m:r>
                              <a:rPr lang="en-CA" i="1">
                                <a:latin typeface="Cambria Math" panose="02040503050406030204" pitchFamily="18" charset="0"/>
                              </a:rPr>
                              <m:t>−1</m:t>
                            </m:r>
                          </m:sup>
                        </m:sSup>
                        <m:r>
                          <a:rPr lang="en-CA" i="1">
                            <a:latin typeface="Cambria Math" panose="02040503050406030204" pitchFamily="18" charset="0"/>
                          </a:rPr>
                          <m:t>, </m:t>
                        </m:r>
                        <m:r>
                          <a:rPr lang="en-CA" i="1">
                            <a:latin typeface="Cambria Math" panose="02040503050406030204" pitchFamily="18" charset="0"/>
                          </a:rPr>
                          <m:t>𝑝𝑟𝑒𝑦</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e>
                    </m:d>
                  </m:oMath>
                </a14:m>
                <a:r>
                  <a:rPr lang="en-CA" dirty="0"/>
                  <a:t>.   </a:t>
                </a:r>
                <a:endParaRPr lang="en-CA" dirty="0" smtClean="0"/>
              </a:p>
              <a:p>
                <a:r>
                  <a:rPr lang="en-CA" dirty="0" smtClean="0"/>
                  <a:t>T=</a:t>
                </a:r>
                <a14:m>
                  <m:oMath xmlns:m="http://schemas.openxmlformats.org/officeDocument/2006/math">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2</m:t>
                            </m:r>
                          </m:sub>
                        </m:sSub>
                      </m:num>
                      <m:den>
                        <m:r>
                          <a:rPr lang="en-CA" b="0" i="1" smtClean="0">
                            <a:latin typeface="Cambria Math" panose="02040503050406030204" pitchFamily="18" charset="0"/>
                          </a:rPr>
                          <m:t>2</m:t>
                        </m:r>
                      </m:den>
                    </m:f>
                  </m:oMath>
                </a14:m>
                <a:endParaRPr lang="en-CA" dirty="0" smtClean="0"/>
              </a:p>
              <a:p>
                <a:r>
                  <a:rPr lang="en-CA" dirty="0" smtClean="0"/>
                  <a:t>Fish: 60</a:t>
                </a:r>
                <a:r>
                  <a:rPr lang="en-CA" dirty="0"/>
                  <a:t>% of species with a </a:t>
                </a:r>
                <a:r>
                  <a:rPr lang="en-CA" dirty="0" smtClean="0"/>
                  <a:t>T≥ 4</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CA">
                    <a:noFill/>
                  </a:rPr>
                  <a:t> </a:t>
                </a:r>
              </a:p>
            </p:txBody>
          </p:sp>
        </mc:Fallback>
      </mc:AlternateContent>
      <p:sp>
        <p:nvSpPr>
          <p:cNvPr id="4" name="TextBox 3"/>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sp>
        <p:nvSpPr>
          <p:cNvPr id="5" name="Oval 4"/>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1</a:t>
            </a:r>
            <a:endParaRPr lang="en-CA" sz="3600" b="1" dirty="0">
              <a:solidFill>
                <a:schemeClr val="bg1"/>
              </a:solidFill>
            </a:endParaRPr>
          </a:p>
        </p:txBody>
      </p:sp>
      <p:sp>
        <p:nvSpPr>
          <p:cNvPr id="6" name="Oval 5"/>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2</a:t>
            </a:r>
            <a:endParaRPr lang="en-CA" sz="3600" b="1" dirty="0">
              <a:solidFill>
                <a:schemeClr val="bg1"/>
              </a:solidFill>
            </a:endParaRPr>
          </a:p>
        </p:txBody>
      </p:sp>
      <p:sp>
        <p:nvSpPr>
          <p:cNvPr id="7" name="Oval 6"/>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3</a:t>
            </a:r>
            <a:endParaRPr lang="en-CA" sz="3600" b="1" dirty="0">
              <a:solidFill>
                <a:schemeClr val="bg1"/>
              </a:solidFill>
            </a:endParaRPr>
          </a:p>
        </p:txBody>
      </p:sp>
      <p:cxnSp>
        <p:nvCxnSpPr>
          <p:cNvPr id="8" name="Straight Connector 7"/>
          <p:cNvCxnSpPr>
            <a:stCxn id="7" idx="5"/>
            <a:endCxn id="6"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3"/>
            <a:endCxn id="5"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4</a:t>
            </a:r>
            <a:endParaRPr lang="en-CA" sz="3600" b="1" dirty="0">
              <a:solidFill>
                <a:schemeClr val="bg1"/>
              </a:solidFill>
            </a:endParaRPr>
          </a:p>
        </p:txBody>
      </p:sp>
      <p:cxnSp>
        <p:nvCxnSpPr>
          <p:cNvPr id="11" name="Straight Connector 10"/>
          <p:cNvCxnSpPr>
            <a:stCxn id="10" idx="6"/>
            <a:endCxn id="7"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4"/>
            <a:endCxn id="5"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5</a:t>
            </a:r>
            <a:endParaRPr lang="en-CA" sz="3600" b="1" dirty="0">
              <a:solidFill>
                <a:schemeClr val="bg1"/>
              </a:solidFill>
            </a:endParaRPr>
          </a:p>
        </p:txBody>
      </p:sp>
      <p:cxnSp>
        <p:nvCxnSpPr>
          <p:cNvPr id="14" name="Straight Connector 13"/>
          <p:cNvCxnSpPr>
            <a:stCxn id="13" idx="4"/>
            <a:endCxn id="6"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7"/>
            <a:endCxn id="13"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solidFill>
                  <a:schemeClr val="bg1"/>
                </a:solidFill>
              </a:rPr>
              <a:t>6</a:t>
            </a:r>
            <a:endParaRPr lang="en-CA" sz="3600" b="1" dirty="0">
              <a:solidFill>
                <a:schemeClr val="bg1"/>
              </a:solidFill>
            </a:endParaRPr>
          </a:p>
        </p:txBody>
      </p:sp>
      <p:cxnSp>
        <p:nvCxnSpPr>
          <p:cNvPr id="17" name="Straight Connector 16"/>
          <p:cNvCxnSpPr>
            <a:stCxn id="16" idx="3"/>
            <a:endCxn id="10"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a:endCxn id="7"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a:stCxn id="16" idx="3"/>
            <a:endCxn id="10" idx="0"/>
          </p:cNvCxnSpPr>
          <p:nvPr/>
        </p:nvCxnSpPr>
        <p:spPr>
          <a:xfrm flipH="1">
            <a:off x="8553450" y="2048412"/>
            <a:ext cx="518576" cy="1134526"/>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4"/>
            <a:endCxn id="5" idx="1"/>
          </p:cNvCxnSpPr>
          <p:nvPr/>
        </p:nvCxnSpPr>
        <p:spPr>
          <a:xfrm>
            <a:off x="8553450" y="3602038"/>
            <a:ext cx="270926" cy="137423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7" idx="1"/>
          </p:cNvCxnSpPr>
          <p:nvPr/>
        </p:nvCxnSpPr>
        <p:spPr>
          <a:xfrm>
            <a:off x="8763000" y="3392488"/>
            <a:ext cx="728126" cy="53603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5"/>
            <a:endCxn id="6" idx="1"/>
          </p:cNvCxnSpPr>
          <p:nvPr/>
        </p:nvCxnSpPr>
        <p:spPr>
          <a:xfrm>
            <a:off x="9787474" y="4224874"/>
            <a:ext cx="494227" cy="75140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Tree>
    <p:extLst>
      <p:ext uri="{BB962C8B-B14F-4D97-AF65-F5344CB8AC3E}">
        <p14:creationId xmlns:p14="http://schemas.microsoft.com/office/powerpoint/2010/main" val="211919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grpSp>
        <p:nvGrpSpPr>
          <p:cNvPr id="62" name="Group 61"/>
          <p:cNvGrpSpPr/>
          <p:nvPr/>
        </p:nvGrpSpPr>
        <p:grpSpPr>
          <a:xfrm>
            <a:off x="1265930" y="4156270"/>
            <a:ext cx="9383812" cy="1501350"/>
            <a:chOff x="1056904" y="1858076"/>
            <a:chExt cx="5710933" cy="913713"/>
          </a:xfrm>
        </p:grpSpPr>
        <p:sp>
          <p:nvSpPr>
            <p:cNvPr id="6" name="Oval 5"/>
            <p:cNvSpPr/>
            <p:nvPr/>
          </p:nvSpPr>
          <p:spPr>
            <a:xfrm>
              <a:off x="105690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7" name="Oval 6"/>
            <p:cNvSpPr/>
            <p:nvPr/>
          </p:nvSpPr>
          <p:spPr>
            <a:xfrm>
              <a:off x="265809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8" name="Oval 7"/>
            <p:cNvSpPr/>
            <p:nvPr/>
          </p:nvSpPr>
          <p:spPr>
            <a:xfrm>
              <a:off x="425928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9" name="Oval 8"/>
            <p:cNvSpPr/>
            <p:nvPr/>
          </p:nvSpPr>
          <p:spPr>
            <a:xfrm>
              <a:off x="586047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cxnSp>
          <p:nvCxnSpPr>
            <p:cNvPr id="11" name="Straight Arrow Connector 10"/>
            <p:cNvCxnSpPr>
              <a:stCxn id="6" idx="6"/>
              <a:endCxn id="7" idx="2"/>
            </p:cNvCxnSpPr>
            <p:nvPr/>
          </p:nvCxnSpPr>
          <p:spPr>
            <a:xfrm>
              <a:off x="196426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356545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516664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3912371" y="-537359"/>
              <a:ext cx="12700" cy="4803570"/>
            </a:xfrm>
            <a:prstGeom prst="curvedConnector3">
              <a:avLst>
                <a:gd name="adj1" fmla="val 13000000"/>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3111776" y="263236"/>
              <a:ext cx="12700" cy="3202380"/>
            </a:xfrm>
            <a:prstGeom prst="curvedConnector3">
              <a:avLst>
                <a:gd name="adj1" fmla="val 7400008"/>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2311181" y="1063831"/>
              <a:ext cx="12700" cy="1601190"/>
            </a:xfrm>
            <a:prstGeom prst="curvedConnector3">
              <a:avLst>
                <a:gd name="adj1" fmla="val 3933331"/>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4080729" y="4634937"/>
            <a:ext cx="1123247" cy="484944"/>
          </a:xfrm>
          <a:prstGeom prst="rect">
            <a:avLst/>
          </a:prstGeom>
        </p:spPr>
      </p:pic>
      <p:pic>
        <p:nvPicPr>
          <p:cNvPr id="14" name="Picture 13"/>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6594807" y="4721043"/>
            <a:ext cx="1525293" cy="406192"/>
          </a:xfrm>
          <a:prstGeom prst="rect">
            <a:avLst/>
          </a:prstGeom>
        </p:spPr>
      </p:pic>
      <p:pic>
        <p:nvPicPr>
          <p:cNvPr id="17" name="Picture 16"/>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1530660" y="4751295"/>
            <a:ext cx="982323" cy="319151"/>
          </a:xfrm>
          <a:prstGeom prst="rect">
            <a:avLst/>
          </a:prstGeom>
        </p:spPr>
      </p:pic>
      <p:pic>
        <p:nvPicPr>
          <p:cNvPr id="29" name="Picture 28"/>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9137410" y="4544935"/>
            <a:ext cx="2304955" cy="664948"/>
          </a:xfrm>
          <a:prstGeom prst="rect">
            <a:avLst/>
          </a:prstGeom>
        </p:spPr>
      </p:pic>
      <p:sp>
        <p:nvSpPr>
          <p:cNvPr id="3" name="TextBox 2"/>
          <p:cNvSpPr txBox="1"/>
          <p:nvPr/>
        </p:nvSpPr>
        <p:spPr>
          <a:xfrm>
            <a:off x="4513903" y="620849"/>
            <a:ext cx="4644923" cy="769441"/>
          </a:xfrm>
          <a:prstGeom prst="rect">
            <a:avLst/>
          </a:prstGeom>
          <a:noFill/>
        </p:spPr>
        <p:txBody>
          <a:bodyPr wrap="square" rtlCol="0">
            <a:spAutoFit/>
          </a:bodyPr>
          <a:lstStyle/>
          <a:p>
            <a:r>
              <a:rPr lang="en-CA" sz="4400" b="1" dirty="0" smtClean="0">
                <a:solidFill>
                  <a:schemeClr val="accent1"/>
                </a:solidFill>
              </a:rPr>
              <a:t>Reproduction</a:t>
            </a:r>
            <a:endParaRPr lang="en-CA" sz="4400" b="1" dirty="0">
              <a:solidFill>
                <a:schemeClr val="accent1"/>
              </a:solidFill>
            </a:endParaRPr>
          </a:p>
        </p:txBody>
      </p:sp>
      <p:sp>
        <p:nvSpPr>
          <p:cNvPr id="30" name="TextBox 29"/>
          <p:cNvSpPr txBox="1"/>
          <p:nvPr/>
        </p:nvSpPr>
        <p:spPr>
          <a:xfrm>
            <a:off x="4961291" y="5679449"/>
            <a:ext cx="4644923" cy="769441"/>
          </a:xfrm>
          <a:prstGeom prst="rect">
            <a:avLst/>
          </a:prstGeom>
          <a:noFill/>
        </p:spPr>
        <p:txBody>
          <a:bodyPr wrap="square" rtlCol="0">
            <a:spAutoFit/>
          </a:bodyPr>
          <a:lstStyle/>
          <a:p>
            <a:r>
              <a:rPr lang="en-CA" sz="4400" b="1" dirty="0" smtClean="0">
                <a:solidFill>
                  <a:srgbClr val="00B050"/>
                </a:solidFill>
              </a:rPr>
              <a:t>Growth</a:t>
            </a:r>
            <a:endParaRPr lang="en-CA" sz="4400" b="1" dirty="0">
              <a:solidFill>
                <a:srgbClr val="00B050"/>
              </a:solidFill>
            </a:endParaRPr>
          </a:p>
        </p:txBody>
      </p:sp>
    </p:spTree>
    <p:extLst>
      <p:ext uri="{BB962C8B-B14F-4D97-AF65-F5344CB8AC3E}">
        <p14:creationId xmlns:p14="http://schemas.microsoft.com/office/powerpoint/2010/main" val="14821184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cxnSp>
        <p:nvCxnSpPr>
          <p:cNvPr id="104" name="Curved Connector 103"/>
          <p:cNvCxnSpPr>
            <a:stCxn id="6" idx="4"/>
            <a:endCxn id="46" idx="0"/>
          </p:cNvCxnSpPr>
          <p:nvPr/>
        </p:nvCxnSpPr>
        <p:spPr>
          <a:xfrm rot="5400000">
            <a:off x="2127852" y="2927513"/>
            <a:ext cx="1740955" cy="1923731"/>
          </a:xfrm>
          <a:prstGeom prst="curvedConnector3">
            <a:avLst>
              <a:gd name="adj1" fmla="val 50000"/>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07" name="Curved Connector 106"/>
          <p:cNvCxnSpPr>
            <a:stCxn id="7" idx="4"/>
            <a:endCxn id="46" idx="0"/>
          </p:cNvCxnSpPr>
          <p:nvPr/>
        </p:nvCxnSpPr>
        <p:spPr>
          <a:xfrm rot="5400000">
            <a:off x="3013576" y="2041789"/>
            <a:ext cx="1740955" cy="3695179"/>
          </a:xfrm>
          <a:prstGeom prst="curvedConnector3">
            <a:avLst>
              <a:gd name="adj1" fmla="val 50000"/>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8" idx="4"/>
            <a:endCxn id="46" idx="0"/>
          </p:cNvCxnSpPr>
          <p:nvPr/>
        </p:nvCxnSpPr>
        <p:spPr>
          <a:xfrm rot="5400000">
            <a:off x="3899300" y="1156065"/>
            <a:ext cx="1740955" cy="5466627"/>
          </a:xfrm>
          <a:prstGeom prst="curvedConnector3">
            <a:avLst>
              <a:gd name="adj1" fmla="val 50000"/>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16" name="Curved Connector 115"/>
          <p:cNvCxnSpPr>
            <a:stCxn id="9" idx="4"/>
            <a:endCxn id="46" idx="0"/>
          </p:cNvCxnSpPr>
          <p:nvPr/>
        </p:nvCxnSpPr>
        <p:spPr>
          <a:xfrm rot="5400000">
            <a:off x="4785024" y="270341"/>
            <a:ext cx="1740955" cy="7238075"/>
          </a:xfrm>
          <a:prstGeom prst="curvedConnector3">
            <a:avLst>
              <a:gd name="adj1" fmla="val 50000"/>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19" name="Curved Connector 118"/>
          <p:cNvCxnSpPr>
            <a:stCxn id="3" idx="2"/>
            <a:endCxn id="46" idx="2"/>
          </p:cNvCxnSpPr>
          <p:nvPr/>
        </p:nvCxnSpPr>
        <p:spPr>
          <a:xfrm rot="5400000">
            <a:off x="4082480" y="3729843"/>
            <a:ext cx="16933" cy="4092031"/>
          </a:xfrm>
          <a:prstGeom prst="curvedConnector3">
            <a:avLst>
              <a:gd name="adj1" fmla="val 1800000"/>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22" name="Curved Connector 121"/>
          <p:cNvCxnSpPr>
            <a:stCxn id="45" idx="2"/>
            <a:endCxn id="46" idx="2"/>
          </p:cNvCxnSpPr>
          <p:nvPr/>
        </p:nvCxnSpPr>
        <p:spPr>
          <a:xfrm rot="5400000">
            <a:off x="6128495" y="1683827"/>
            <a:ext cx="16933" cy="8184061"/>
          </a:xfrm>
          <a:prstGeom prst="curvedConnector3">
            <a:avLst>
              <a:gd name="adj1" fmla="val 4652835"/>
            </a:avLst>
          </a:prstGeom>
          <a:ln w="25400">
            <a:solidFill>
              <a:srgbClr val="0070C0"/>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458272" y="2015056"/>
            <a:ext cx="1003845" cy="1003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1</a:t>
            </a:r>
            <a:endParaRPr lang="en-CA" sz="3733" dirty="0">
              <a:solidFill>
                <a:schemeClr val="tx1"/>
              </a:solidFill>
            </a:endParaRPr>
          </a:p>
        </p:txBody>
      </p:sp>
      <p:sp>
        <p:nvSpPr>
          <p:cNvPr id="7" name="Oval 6"/>
          <p:cNvSpPr/>
          <p:nvPr/>
        </p:nvSpPr>
        <p:spPr>
          <a:xfrm>
            <a:off x="5229720" y="2015056"/>
            <a:ext cx="1003845" cy="1003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2</a:t>
            </a:r>
            <a:endParaRPr lang="en-CA" sz="3733" dirty="0">
              <a:solidFill>
                <a:schemeClr val="tx1"/>
              </a:solidFill>
            </a:endParaRPr>
          </a:p>
        </p:txBody>
      </p:sp>
      <p:sp>
        <p:nvSpPr>
          <p:cNvPr id="8" name="Oval 7"/>
          <p:cNvSpPr/>
          <p:nvPr/>
        </p:nvSpPr>
        <p:spPr>
          <a:xfrm>
            <a:off x="7001168" y="2015056"/>
            <a:ext cx="1003845" cy="1003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3</a:t>
            </a:r>
            <a:endParaRPr lang="en-CA" sz="3733" dirty="0">
              <a:solidFill>
                <a:schemeClr val="tx1"/>
              </a:solidFill>
            </a:endParaRPr>
          </a:p>
        </p:txBody>
      </p:sp>
      <p:sp>
        <p:nvSpPr>
          <p:cNvPr id="9" name="Oval 8"/>
          <p:cNvSpPr/>
          <p:nvPr/>
        </p:nvSpPr>
        <p:spPr>
          <a:xfrm>
            <a:off x="8772616" y="2015056"/>
            <a:ext cx="1003845" cy="1003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4</a:t>
            </a:r>
            <a:endParaRPr lang="en-CA" sz="3733" dirty="0">
              <a:solidFill>
                <a:schemeClr val="tx1"/>
              </a:solidFill>
            </a:endParaRPr>
          </a:p>
        </p:txBody>
      </p:sp>
      <p:cxnSp>
        <p:nvCxnSpPr>
          <p:cNvPr id="11" name="Straight Arrow Connector 10"/>
          <p:cNvCxnSpPr>
            <a:stCxn id="6" idx="6"/>
            <a:endCxn id="7" idx="2"/>
          </p:cNvCxnSpPr>
          <p:nvPr/>
        </p:nvCxnSpPr>
        <p:spPr>
          <a:xfrm>
            <a:off x="4462117" y="2516979"/>
            <a:ext cx="767603"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6233565" y="2516979"/>
            <a:ext cx="767603"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8005013" y="2516979"/>
            <a:ext cx="767603"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6617368" y="-642116"/>
            <a:ext cx="14051" cy="5314344"/>
          </a:xfrm>
          <a:prstGeom prst="curvedConnector3">
            <a:avLst>
              <a:gd name="adj1" fmla="val 1300000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5731644" y="243608"/>
            <a:ext cx="14051" cy="3542896"/>
          </a:xfrm>
          <a:prstGeom prst="curvedConnector3">
            <a:avLst>
              <a:gd name="adj1" fmla="val 7400008"/>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4845920" y="1129332"/>
            <a:ext cx="14051" cy="1771448"/>
          </a:xfrm>
          <a:prstGeom prst="curvedConnector3">
            <a:avLst>
              <a:gd name="adj1" fmla="val 39333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 idx="1"/>
            <a:endCxn id="6" idx="3"/>
          </p:cNvCxnSpPr>
          <p:nvPr/>
        </p:nvCxnSpPr>
        <p:spPr>
          <a:xfrm rot="16200000" flipH="1">
            <a:off x="3250368" y="2516977"/>
            <a:ext cx="709827" cy="14051"/>
          </a:xfrm>
          <a:prstGeom prst="curvedConnector5">
            <a:avLst>
              <a:gd name="adj1" fmla="val -35630"/>
              <a:gd name="adj2" fmla="val -6087047"/>
              <a:gd name="adj3" fmla="val 13563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32569" y="2694923"/>
            <a:ext cx="593432" cy="666786"/>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50" name="TextBox 49"/>
          <p:cNvSpPr txBox="1"/>
          <p:nvPr/>
        </p:nvSpPr>
        <p:spPr>
          <a:xfrm>
            <a:off x="6309495" y="2694923"/>
            <a:ext cx="593432" cy="666786"/>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52" name="TextBox 51"/>
          <p:cNvSpPr txBox="1"/>
          <p:nvPr/>
        </p:nvSpPr>
        <p:spPr>
          <a:xfrm>
            <a:off x="8080943" y="2694923"/>
            <a:ext cx="593432" cy="666786"/>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58" name="TextBox 57"/>
          <p:cNvSpPr txBox="1"/>
          <p:nvPr/>
        </p:nvSpPr>
        <p:spPr>
          <a:xfrm>
            <a:off x="8695776" y="394812"/>
            <a:ext cx="606256" cy="666786"/>
          </a:xfrm>
          <a:prstGeom prst="rect">
            <a:avLst/>
          </a:prstGeom>
          <a:noFill/>
        </p:spPr>
        <p:txBody>
          <a:bodyPr wrap="none" rtlCol="0">
            <a:spAutoFit/>
          </a:bodyPr>
          <a:lstStyle/>
          <a:p>
            <a:r>
              <a:rPr lang="en-CA" sz="3733" dirty="0"/>
              <a:t>R</a:t>
            </a:r>
            <a:r>
              <a:rPr lang="en-CA" sz="3733" baseline="-25000" dirty="0"/>
              <a:t>4</a:t>
            </a:r>
            <a:endParaRPr lang="en-CA" sz="3733" dirty="0"/>
          </a:p>
        </p:txBody>
      </p:sp>
      <p:sp>
        <p:nvSpPr>
          <p:cNvPr id="59" name="TextBox 58"/>
          <p:cNvSpPr txBox="1"/>
          <p:nvPr/>
        </p:nvSpPr>
        <p:spPr>
          <a:xfrm>
            <a:off x="6908628" y="746916"/>
            <a:ext cx="606256" cy="666786"/>
          </a:xfrm>
          <a:prstGeom prst="rect">
            <a:avLst/>
          </a:prstGeom>
          <a:noFill/>
        </p:spPr>
        <p:txBody>
          <a:bodyPr wrap="none" rtlCol="0">
            <a:spAutoFit/>
          </a:bodyPr>
          <a:lstStyle/>
          <a:p>
            <a:r>
              <a:rPr lang="en-CA" sz="3733" dirty="0"/>
              <a:t>R</a:t>
            </a:r>
            <a:r>
              <a:rPr lang="en-CA" sz="3733" baseline="-25000" dirty="0"/>
              <a:t>3</a:t>
            </a:r>
            <a:endParaRPr lang="en-CA" sz="3733" dirty="0"/>
          </a:p>
        </p:txBody>
      </p:sp>
      <p:sp>
        <p:nvSpPr>
          <p:cNvPr id="60" name="TextBox 59"/>
          <p:cNvSpPr txBox="1"/>
          <p:nvPr/>
        </p:nvSpPr>
        <p:spPr>
          <a:xfrm>
            <a:off x="5418711" y="1136233"/>
            <a:ext cx="606256" cy="666786"/>
          </a:xfrm>
          <a:prstGeom prst="rect">
            <a:avLst/>
          </a:prstGeom>
          <a:noFill/>
        </p:spPr>
        <p:txBody>
          <a:bodyPr wrap="none" rtlCol="0">
            <a:spAutoFit/>
          </a:bodyPr>
          <a:lstStyle/>
          <a:p>
            <a:r>
              <a:rPr lang="en-CA" sz="3733" dirty="0"/>
              <a:t>R</a:t>
            </a:r>
            <a:r>
              <a:rPr lang="en-CA" sz="3733" baseline="-25000" dirty="0"/>
              <a:t>2</a:t>
            </a:r>
            <a:endParaRPr lang="en-CA" sz="3733" dirty="0"/>
          </a:p>
        </p:txBody>
      </p:sp>
      <p:sp>
        <p:nvSpPr>
          <p:cNvPr id="61" name="TextBox 60"/>
          <p:cNvSpPr txBox="1"/>
          <p:nvPr/>
        </p:nvSpPr>
        <p:spPr>
          <a:xfrm>
            <a:off x="2082935" y="2201477"/>
            <a:ext cx="606256" cy="666786"/>
          </a:xfrm>
          <a:prstGeom prst="rect">
            <a:avLst/>
          </a:prstGeom>
          <a:noFill/>
        </p:spPr>
        <p:txBody>
          <a:bodyPr wrap="none" rtlCol="0">
            <a:spAutoFit/>
          </a:bodyPr>
          <a:lstStyle/>
          <a:p>
            <a:r>
              <a:rPr lang="en-CA" sz="3733" dirty="0"/>
              <a:t>R</a:t>
            </a:r>
            <a:r>
              <a:rPr lang="en-CA" sz="3733" baseline="-25000" dirty="0"/>
              <a:t>1</a:t>
            </a:r>
            <a:endParaRPr lang="en-CA" sz="3733" dirty="0"/>
          </a:p>
        </p:txBody>
      </p:sp>
      <p:sp>
        <p:nvSpPr>
          <p:cNvPr id="3" name="Rounded Rectangle 2"/>
          <p:cNvSpPr/>
          <p:nvPr/>
        </p:nvSpPr>
        <p:spPr>
          <a:xfrm>
            <a:off x="4552651" y="4759857"/>
            <a:ext cx="3151687" cy="1016001"/>
          </a:xfrm>
          <a:prstGeom prst="round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Phytoplankton</a:t>
            </a:r>
          </a:p>
        </p:txBody>
      </p:sp>
      <p:sp>
        <p:nvSpPr>
          <p:cNvPr id="45" name="Rounded Rectangle 44"/>
          <p:cNvSpPr/>
          <p:nvPr/>
        </p:nvSpPr>
        <p:spPr>
          <a:xfrm>
            <a:off x="8644682" y="4759857"/>
            <a:ext cx="3151687" cy="1016001"/>
          </a:xfrm>
          <a:prstGeom prst="round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Zooplankton</a:t>
            </a:r>
          </a:p>
        </p:txBody>
      </p:sp>
      <p:sp>
        <p:nvSpPr>
          <p:cNvPr id="46" name="Rounded Rectangle 45"/>
          <p:cNvSpPr/>
          <p:nvPr/>
        </p:nvSpPr>
        <p:spPr>
          <a:xfrm>
            <a:off x="460621" y="4759857"/>
            <a:ext cx="3151687" cy="1016001"/>
          </a:xfrm>
          <a:prstGeom prst="round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Nutrients</a:t>
            </a:r>
          </a:p>
        </p:txBody>
      </p:sp>
      <p:cxnSp>
        <p:nvCxnSpPr>
          <p:cNvPr id="47" name="Straight Arrow Connector 46"/>
          <p:cNvCxnSpPr>
            <a:stCxn id="6" idx="4"/>
            <a:endCxn id="3" idx="0"/>
          </p:cNvCxnSpPr>
          <p:nvPr/>
        </p:nvCxnSpPr>
        <p:spPr>
          <a:xfrm>
            <a:off x="3960195" y="3018901"/>
            <a:ext cx="2168300" cy="1740955"/>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7" idx="4"/>
            <a:endCxn id="3" idx="0"/>
          </p:cNvCxnSpPr>
          <p:nvPr/>
        </p:nvCxnSpPr>
        <p:spPr>
          <a:xfrm>
            <a:off x="5731643" y="3018901"/>
            <a:ext cx="396852" cy="1740955"/>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8" idx="4"/>
            <a:endCxn id="45" idx="0"/>
          </p:cNvCxnSpPr>
          <p:nvPr/>
        </p:nvCxnSpPr>
        <p:spPr>
          <a:xfrm>
            <a:off x="7503091" y="3018901"/>
            <a:ext cx="2717435" cy="1740955"/>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9" idx="4"/>
            <a:endCxn id="45" idx="0"/>
          </p:cNvCxnSpPr>
          <p:nvPr/>
        </p:nvCxnSpPr>
        <p:spPr>
          <a:xfrm>
            <a:off x="9274539" y="3018901"/>
            <a:ext cx="945987" cy="1740955"/>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 idx="1"/>
            <a:endCxn id="46" idx="3"/>
          </p:cNvCxnSpPr>
          <p:nvPr/>
        </p:nvCxnSpPr>
        <p:spPr>
          <a:xfrm flipH="1">
            <a:off x="3612307" y="5267857"/>
            <a:ext cx="940344" cy="0"/>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45" idx="1"/>
            <a:endCxn id="3" idx="3"/>
          </p:cNvCxnSpPr>
          <p:nvPr/>
        </p:nvCxnSpPr>
        <p:spPr>
          <a:xfrm flipH="1">
            <a:off x="7704337" y="5267857"/>
            <a:ext cx="940344" cy="0"/>
          </a:xfrm>
          <a:prstGeom prst="straightConnector1">
            <a:avLst/>
          </a:prstGeom>
          <a:ln w="63500">
            <a:solidFill>
              <a:srgbClr val="C00000"/>
            </a:solidFill>
            <a:headEnd type="triangle"/>
            <a:tailEnd type="none" w="lg" len="med"/>
          </a:ln>
        </p:spPr>
        <p:style>
          <a:lnRef idx="1">
            <a:schemeClr val="dk1"/>
          </a:lnRef>
          <a:fillRef idx="0">
            <a:schemeClr val="dk1"/>
          </a:fillRef>
          <a:effectRef idx="0">
            <a:schemeClr val="dk1"/>
          </a:effectRef>
          <a:fontRef idx="minor">
            <a:schemeClr val="tx1"/>
          </a:fontRef>
        </p:style>
      </p:cxnSp>
      <p:sp>
        <p:nvSpPr>
          <p:cNvPr id="128" name="Title 127"/>
          <p:cNvSpPr>
            <a:spLocks noGrp="1"/>
          </p:cNvSpPr>
          <p:nvPr>
            <p:ph type="title"/>
          </p:nvPr>
        </p:nvSpPr>
        <p:spPr>
          <a:xfrm>
            <a:off x="344567" y="1920752"/>
            <a:ext cx="11360799" cy="763599"/>
          </a:xfrm>
        </p:spPr>
        <p:txBody>
          <a:bodyPr>
            <a:normAutofit fontScale="90000"/>
          </a:bodyPr>
          <a:lstStyle/>
          <a:p>
            <a:r>
              <a:rPr lang="en-CA" dirty="0" err="1" smtClean="0"/>
              <a:t>Runge-Kutta</a:t>
            </a:r>
            <a:r>
              <a:rPr lang="en-CA" dirty="0" smtClean="0"/>
              <a:t/>
            </a:r>
            <a:br>
              <a:rPr lang="en-CA" dirty="0" smtClean="0"/>
            </a:br>
            <a:r>
              <a:rPr lang="en-CA" dirty="0" smtClean="0"/>
              <a:t>Conceptual </a:t>
            </a:r>
            <a:br>
              <a:rPr lang="en-CA" dirty="0" smtClean="0"/>
            </a:br>
            <a:r>
              <a:rPr lang="en-CA" dirty="0" smtClean="0"/>
              <a:t>Model</a:t>
            </a:r>
            <a:br>
              <a:rPr lang="en-CA" dirty="0" smtClean="0"/>
            </a:br>
            <a:r>
              <a:rPr lang="en-CA" dirty="0" smtClean="0"/>
              <a:t/>
            </a:r>
            <a:br>
              <a:rPr lang="en-CA" dirty="0" smtClean="0"/>
            </a:br>
            <a:r>
              <a:rPr lang="en-CA" dirty="0"/>
              <a:t/>
            </a:r>
            <a:br>
              <a:rPr lang="en-CA" dirty="0"/>
            </a:br>
            <a:r>
              <a:rPr lang="en-CA" sz="2400" dirty="0"/>
              <a:t>Parameters from </a:t>
            </a:r>
            <a:br>
              <a:rPr lang="en-CA" sz="2400" dirty="0"/>
            </a:br>
            <a:r>
              <a:rPr lang="en-CA" sz="2400" dirty="0"/>
              <a:t>Hutchings </a:t>
            </a:r>
            <a:r>
              <a:rPr lang="en-CA" sz="2400" i="1" dirty="0"/>
              <a:t>et al.</a:t>
            </a:r>
          </a:p>
        </p:txBody>
      </p:sp>
    </p:spTree>
    <p:extLst>
      <p:ext uri="{BB962C8B-B14F-4D97-AF65-F5344CB8AC3E}">
        <p14:creationId xmlns:p14="http://schemas.microsoft.com/office/powerpoint/2010/main" val="2635678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grpSp>
        <p:nvGrpSpPr>
          <p:cNvPr id="62" name="Group 61"/>
          <p:cNvGrpSpPr/>
          <p:nvPr/>
        </p:nvGrpSpPr>
        <p:grpSpPr>
          <a:xfrm>
            <a:off x="376209" y="2137996"/>
            <a:ext cx="11426472" cy="4082923"/>
            <a:chOff x="-186247" y="399908"/>
            <a:chExt cx="6954084" cy="2484843"/>
          </a:xfrm>
        </p:grpSpPr>
        <p:sp>
          <p:nvSpPr>
            <p:cNvPr id="6" name="Oval 5"/>
            <p:cNvSpPr/>
            <p:nvPr/>
          </p:nvSpPr>
          <p:spPr>
            <a:xfrm>
              <a:off x="105690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1</a:t>
              </a:r>
            </a:p>
            <a:p>
              <a:pPr algn="ctr"/>
              <a:r>
                <a:rPr lang="en-CA" sz="3200" dirty="0">
                  <a:solidFill>
                    <a:schemeClr val="tx1"/>
                  </a:solidFill>
                </a:rPr>
                <a:t>m</a:t>
              </a:r>
              <a:r>
                <a:rPr lang="en-CA" sz="3200" baseline="-25000" dirty="0">
                  <a:solidFill>
                    <a:schemeClr val="tx1"/>
                  </a:solidFill>
                </a:rPr>
                <a:t>1</a:t>
              </a:r>
            </a:p>
          </p:txBody>
        </p:sp>
        <p:sp>
          <p:nvSpPr>
            <p:cNvPr id="7" name="Oval 6"/>
            <p:cNvSpPr/>
            <p:nvPr/>
          </p:nvSpPr>
          <p:spPr>
            <a:xfrm>
              <a:off x="265809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2</a:t>
              </a:r>
            </a:p>
            <a:p>
              <a:pPr algn="ctr"/>
              <a:r>
                <a:rPr lang="en-CA" sz="3200" dirty="0">
                  <a:solidFill>
                    <a:schemeClr val="tx1"/>
                  </a:solidFill>
                </a:rPr>
                <a:t>m</a:t>
              </a:r>
              <a:r>
                <a:rPr lang="en-CA" sz="3200" baseline="-25000" dirty="0">
                  <a:solidFill>
                    <a:schemeClr val="tx1"/>
                  </a:solidFill>
                </a:rPr>
                <a:t>2</a:t>
              </a:r>
            </a:p>
          </p:txBody>
        </p:sp>
        <p:sp>
          <p:nvSpPr>
            <p:cNvPr id="8" name="Oval 7"/>
            <p:cNvSpPr/>
            <p:nvPr/>
          </p:nvSpPr>
          <p:spPr>
            <a:xfrm>
              <a:off x="425928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3</a:t>
              </a:r>
            </a:p>
            <a:p>
              <a:pPr algn="ctr"/>
              <a:r>
                <a:rPr lang="en-CA" sz="3200" dirty="0">
                  <a:solidFill>
                    <a:schemeClr val="tx1"/>
                  </a:solidFill>
                </a:rPr>
                <a:t>m</a:t>
              </a:r>
              <a:r>
                <a:rPr lang="en-CA" sz="3200" baseline="-25000" dirty="0">
                  <a:solidFill>
                    <a:schemeClr val="tx1"/>
                  </a:solidFill>
                </a:rPr>
                <a:t>3</a:t>
              </a:r>
            </a:p>
          </p:txBody>
        </p:sp>
        <p:sp>
          <p:nvSpPr>
            <p:cNvPr id="9" name="Oval 8"/>
            <p:cNvSpPr/>
            <p:nvPr/>
          </p:nvSpPr>
          <p:spPr>
            <a:xfrm>
              <a:off x="586047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4</a:t>
              </a:r>
            </a:p>
            <a:p>
              <a:pPr algn="ctr"/>
              <a:r>
                <a:rPr lang="en-CA" sz="3200" dirty="0">
                  <a:solidFill>
                    <a:schemeClr val="tx1"/>
                  </a:solidFill>
                </a:rPr>
                <a:t>m</a:t>
              </a:r>
              <a:r>
                <a:rPr lang="en-CA" sz="3200" baseline="-25000" dirty="0">
                  <a:solidFill>
                    <a:schemeClr val="tx1"/>
                  </a:solidFill>
                </a:rPr>
                <a:t>4</a:t>
              </a:r>
            </a:p>
          </p:txBody>
        </p:sp>
        <p:cxnSp>
          <p:nvCxnSpPr>
            <p:cNvPr id="11" name="Straight Arrow Connector 10"/>
            <p:cNvCxnSpPr>
              <a:stCxn id="6" idx="6"/>
              <a:endCxn id="7" idx="2"/>
            </p:cNvCxnSpPr>
            <p:nvPr/>
          </p:nvCxnSpPr>
          <p:spPr>
            <a:xfrm>
              <a:off x="196426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356545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516664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3912371" y="-537359"/>
              <a:ext cx="12700" cy="4803570"/>
            </a:xfrm>
            <a:prstGeom prst="curvedConnector3">
              <a:avLst>
                <a:gd name="adj1" fmla="val 1300000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3111776" y="263236"/>
              <a:ext cx="12700" cy="3202380"/>
            </a:xfrm>
            <a:prstGeom prst="curvedConnector3">
              <a:avLst>
                <a:gd name="adj1" fmla="val 7400008"/>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2311181" y="1063831"/>
              <a:ext cx="12700" cy="1601190"/>
            </a:xfrm>
            <a:prstGeom prst="curvedConnector3">
              <a:avLst>
                <a:gd name="adj1" fmla="val 39333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 idx="1"/>
              <a:endCxn id="6" idx="3"/>
            </p:cNvCxnSpPr>
            <p:nvPr/>
          </p:nvCxnSpPr>
          <p:spPr>
            <a:xfrm rot="16200000" flipH="1">
              <a:off x="868982" y="2318107"/>
              <a:ext cx="641603" cy="12700"/>
            </a:xfrm>
            <a:prstGeom prst="curvedConnector5">
              <a:avLst>
                <a:gd name="adj1" fmla="val -35630"/>
                <a:gd name="adj2" fmla="val -6087047"/>
                <a:gd name="adj3" fmla="val 13563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027948" y="2478949"/>
              <a:ext cx="361159" cy="405802"/>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50" name="TextBox 49"/>
            <p:cNvSpPr txBox="1"/>
            <p:nvPr/>
          </p:nvSpPr>
          <p:spPr>
            <a:xfrm>
              <a:off x="3634088" y="2478949"/>
              <a:ext cx="361159" cy="405802"/>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52" name="TextBox 51"/>
            <p:cNvSpPr txBox="1"/>
            <p:nvPr/>
          </p:nvSpPr>
          <p:spPr>
            <a:xfrm>
              <a:off x="5235278" y="2478949"/>
              <a:ext cx="361159" cy="405802"/>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58" name="TextBox 57"/>
            <p:cNvSpPr txBox="1"/>
            <p:nvPr/>
          </p:nvSpPr>
          <p:spPr>
            <a:xfrm>
              <a:off x="5791019" y="399908"/>
              <a:ext cx="368964" cy="405802"/>
            </a:xfrm>
            <a:prstGeom prst="rect">
              <a:avLst/>
            </a:prstGeom>
            <a:noFill/>
          </p:spPr>
          <p:txBody>
            <a:bodyPr wrap="none" rtlCol="0">
              <a:spAutoFit/>
            </a:bodyPr>
            <a:lstStyle/>
            <a:p>
              <a:r>
                <a:rPr lang="en-CA" sz="3733" dirty="0"/>
                <a:t>R</a:t>
              </a:r>
              <a:r>
                <a:rPr lang="en-CA" sz="3733" baseline="-25000" dirty="0"/>
                <a:t>4</a:t>
              </a:r>
              <a:endParaRPr lang="en-CA" sz="3733" dirty="0"/>
            </a:p>
          </p:txBody>
        </p:sp>
        <p:sp>
          <p:nvSpPr>
            <p:cNvPr id="59" name="TextBox 58"/>
            <p:cNvSpPr txBox="1"/>
            <p:nvPr/>
          </p:nvSpPr>
          <p:spPr>
            <a:xfrm>
              <a:off x="4175638" y="718170"/>
              <a:ext cx="368964" cy="405802"/>
            </a:xfrm>
            <a:prstGeom prst="rect">
              <a:avLst/>
            </a:prstGeom>
            <a:noFill/>
          </p:spPr>
          <p:txBody>
            <a:bodyPr wrap="none" rtlCol="0">
              <a:spAutoFit/>
            </a:bodyPr>
            <a:lstStyle/>
            <a:p>
              <a:r>
                <a:rPr lang="en-CA" sz="3733" dirty="0"/>
                <a:t>R</a:t>
              </a:r>
              <a:r>
                <a:rPr lang="en-CA" sz="3733" baseline="-25000" dirty="0"/>
                <a:t>3</a:t>
              </a:r>
              <a:endParaRPr lang="en-CA" sz="3733" dirty="0"/>
            </a:p>
          </p:txBody>
        </p:sp>
        <p:sp>
          <p:nvSpPr>
            <p:cNvPr id="60" name="TextBox 59"/>
            <p:cNvSpPr txBox="1"/>
            <p:nvPr/>
          </p:nvSpPr>
          <p:spPr>
            <a:xfrm>
              <a:off x="2828920" y="1070070"/>
              <a:ext cx="368964" cy="405802"/>
            </a:xfrm>
            <a:prstGeom prst="rect">
              <a:avLst/>
            </a:prstGeom>
            <a:noFill/>
          </p:spPr>
          <p:txBody>
            <a:bodyPr wrap="none" rtlCol="0">
              <a:spAutoFit/>
            </a:bodyPr>
            <a:lstStyle/>
            <a:p>
              <a:r>
                <a:rPr lang="en-CA" sz="3733" dirty="0"/>
                <a:t>R</a:t>
              </a:r>
              <a:r>
                <a:rPr lang="en-CA" sz="3733" baseline="-25000" dirty="0"/>
                <a:t>2</a:t>
              </a:r>
              <a:endParaRPr lang="en-CA" sz="3733" dirty="0"/>
            </a:p>
          </p:txBody>
        </p:sp>
        <p:sp>
          <p:nvSpPr>
            <p:cNvPr id="61" name="TextBox 60"/>
            <p:cNvSpPr txBox="1"/>
            <p:nvPr/>
          </p:nvSpPr>
          <p:spPr>
            <a:xfrm>
              <a:off x="-186247" y="2032930"/>
              <a:ext cx="368964" cy="405802"/>
            </a:xfrm>
            <a:prstGeom prst="rect">
              <a:avLst/>
            </a:prstGeom>
            <a:noFill/>
          </p:spPr>
          <p:txBody>
            <a:bodyPr wrap="none" rtlCol="0">
              <a:spAutoFit/>
            </a:bodyPr>
            <a:lstStyle/>
            <a:p>
              <a:r>
                <a:rPr lang="en-CA" sz="3733" dirty="0"/>
                <a:t>R</a:t>
              </a:r>
              <a:r>
                <a:rPr lang="en-CA" sz="3733" baseline="-25000" dirty="0"/>
                <a:t>1</a:t>
              </a:r>
              <a:endParaRPr lang="en-CA" sz="3733" dirty="0"/>
            </a:p>
          </p:txBody>
        </p:sp>
      </p:grpSp>
      <p:sp>
        <p:nvSpPr>
          <p:cNvPr id="2" name="TextBox 1"/>
          <p:cNvSpPr txBox="1"/>
          <p:nvPr/>
        </p:nvSpPr>
        <p:spPr>
          <a:xfrm>
            <a:off x="0" y="494087"/>
            <a:ext cx="7385315" cy="2246769"/>
          </a:xfrm>
          <a:prstGeom prst="rect">
            <a:avLst/>
          </a:prstGeom>
          <a:noFill/>
        </p:spPr>
        <p:txBody>
          <a:bodyPr wrap="square" rtlCol="0">
            <a:spAutoFit/>
          </a:bodyPr>
          <a:lstStyle/>
          <a:p>
            <a:r>
              <a:rPr lang="en-CA" sz="2800" dirty="0"/>
              <a:t>Subscript=Life Stage</a:t>
            </a:r>
          </a:p>
          <a:p>
            <a:r>
              <a:rPr lang="en-CA" sz="2800" dirty="0"/>
              <a:t>F=Fish Biomass</a:t>
            </a:r>
          </a:p>
          <a:p>
            <a:r>
              <a:rPr lang="en-CA" sz="2800" dirty="0"/>
              <a:t>P=Probability of surviving to next stage</a:t>
            </a:r>
          </a:p>
          <a:p>
            <a:r>
              <a:rPr lang="en-CA" sz="2800" dirty="0"/>
              <a:t>R=Reproduction</a:t>
            </a:r>
          </a:p>
          <a:p>
            <a:r>
              <a:rPr lang="en-CA" sz="2800" dirty="0"/>
              <a:t>m=mass per individual</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9617" y="6136836"/>
            <a:ext cx="1123247" cy="484944"/>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059" y="6138793"/>
            <a:ext cx="1525293" cy="40619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7045" y="6136837"/>
            <a:ext cx="2304955" cy="66494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3299" y="6225835"/>
            <a:ext cx="982323" cy="319151"/>
          </a:xfrm>
          <a:prstGeom prst="rect">
            <a:avLst/>
          </a:prstGeom>
        </p:spPr>
      </p:pic>
    </p:spTree>
    <p:extLst>
      <p:ext uri="{BB962C8B-B14F-4D97-AF65-F5344CB8AC3E}">
        <p14:creationId xmlns:p14="http://schemas.microsoft.com/office/powerpoint/2010/main" val="635034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mc:AlternateContent xmlns:mc="http://schemas.openxmlformats.org/markup-compatibility/2006" xmlns:a14="http://schemas.microsoft.com/office/drawing/2010/main">
        <mc:Choice Requires="a14">
          <p:sp>
            <p:nvSpPr>
              <p:cNvPr id="5" name="Rectangle 4"/>
              <p:cNvSpPr/>
              <p:nvPr/>
            </p:nvSpPr>
            <p:spPr>
              <a:xfrm>
                <a:off x="2229812" y="4314739"/>
                <a:ext cx="9714995" cy="2448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3733" i="1">
                              <a:latin typeface="Cambria Math" panose="02040503050406030204" pitchFamily="18" charset="0"/>
                            </a:rPr>
                          </m:ctrlPr>
                        </m:dPr>
                        <m:e>
                          <m:m>
                            <m:mPr>
                              <m:mcs>
                                <m:mc>
                                  <m:mcPr>
                                    <m:count m:val="4"/>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1</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2</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3</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4</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1</m:t>
                                    </m:r>
                                  </m:sub>
                                </m:sSub>
                              </m:e>
                              <m:e>
                                <m:r>
                                  <a:rPr lang="en-CA" sz="3733" i="1">
                                    <a:latin typeface="Cambria Math" panose="02040503050406030204" pitchFamily="18" charset="0"/>
                                  </a:rPr>
                                  <m:t>0</m:t>
                                </m:r>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2</m:t>
                                    </m:r>
                                  </m:sub>
                                </m:sSub>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r>
                                  <a:rPr lang="en-CA" sz="3733" i="1">
                                    <a:latin typeface="Cambria Math" panose="02040503050406030204" pitchFamily="18" charset="0"/>
                                  </a:rPr>
                                  <m:t>0</m:t>
                                </m:r>
                              </m:e>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3</m:t>
                                    </m:r>
                                  </m:sub>
                                </m:sSub>
                              </m:e>
                              <m:e>
                                <m:r>
                                  <a:rPr lang="en-CA" sz="3733" i="1">
                                    <a:latin typeface="Cambria Math" panose="02040503050406030204" pitchFamily="18" charset="0"/>
                                  </a:rPr>
                                  <m:t>0</m:t>
                                </m:r>
                              </m:e>
                            </m:mr>
                          </m:m>
                        </m:e>
                      </m:d>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1</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
                        </m:e>
                      </m:d>
                      <m:r>
                        <a:rPr lang="en-CA" sz="3733" i="1">
                          <a:latin typeface="Cambria Math" panose="02040503050406030204" pitchFamily="18" charset="0"/>
                        </a:rPr>
                        <m:t>=</m:t>
                      </m:r>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1</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e>
                            </m:mr>
                          </m:m>
                        </m:e>
                      </m:d>
                      <m:d>
                        <m:dPr>
                          <m:ctrlPr>
                            <a:rPr lang="en-CA" sz="3733" i="1">
                              <a:latin typeface="Cambria Math" panose="02040503050406030204" pitchFamily="18" charset="0"/>
                            </a:rPr>
                          </m:ctrlPr>
                        </m:dPr>
                        <m:e>
                          <m:r>
                            <a:rPr lang="en-CA" sz="3733" i="1">
                              <a:latin typeface="Cambria Math" panose="02040503050406030204" pitchFamily="18" charset="0"/>
                            </a:rPr>
                            <m:t>𝑡</m:t>
                          </m:r>
                          <m:r>
                            <a:rPr lang="en-CA" sz="3733" i="1">
                              <a:latin typeface="Cambria Math" panose="02040503050406030204" pitchFamily="18" charset="0"/>
                            </a:rPr>
                            <m:t>+1</m:t>
                          </m:r>
                        </m:e>
                      </m:d>
                    </m:oMath>
                  </m:oMathPara>
                </a14:m>
                <a:endParaRPr lang="en-CA" sz="3733" dirty="0"/>
              </a:p>
            </p:txBody>
          </p:sp>
        </mc:Choice>
        <mc:Fallback xmlns="">
          <p:sp>
            <p:nvSpPr>
              <p:cNvPr id="5" name="Rectangle 4"/>
              <p:cNvSpPr>
                <a:spLocks noRot="1" noChangeAspect="1" noMove="1" noResize="1" noEditPoints="1" noAdjustHandles="1" noChangeArrowheads="1" noChangeShapeType="1" noTextEdit="1"/>
              </p:cNvSpPr>
              <p:nvPr/>
            </p:nvSpPr>
            <p:spPr>
              <a:xfrm>
                <a:off x="1672359" y="3236054"/>
                <a:ext cx="7286246" cy="1859035"/>
              </a:xfrm>
              <a:prstGeom prst="rect">
                <a:avLst/>
              </a:prstGeom>
              <a:blipFill rotWithShape="0">
                <a:blip r:embed="rId3"/>
                <a:stretch>
                  <a:fillRect/>
                </a:stretch>
              </a:blipFill>
            </p:spPr>
            <p:txBody>
              <a:bodyPr/>
              <a:lstStyle/>
              <a:p>
                <a:r>
                  <a:rPr lang="en-CA">
                    <a:noFill/>
                  </a:rPr>
                  <a:t> </a:t>
                </a:r>
              </a:p>
            </p:txBody>
          </p:sp>
        </mc:Fallback>
      </mc:AlternateContent>
      <p:grpSp>
        <p:nvGrpSpPr>
          <p:cNvPr id="62" name="Group 61"/>
          <p:cNvGrpSpPr/>
          <p:nvPr/>
        </p:nvGrpSpPr>
        <p:grpSpPr>
          <a:xfrm>
            <a:off x="1459943" y="555789"/>
            <a:ext cx="9272112" cy="3438840"/>
            <a:chOff x="-186247" y="399908"/>
            <a:chExt cx="6954084" cy="2579130"/>
          </a:xfrm>
        </p:grpSpPr>
        <p:sp>
          <p:nvSpPr>
            <p:cNvPr id="6" name="Oval 5"/>
            <p:cNvSpPr/>
            <p:nvPr/>
          </p:nvSpPr>
          <p:spPr>
            <a:xfrm>
              <a:off x="105690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1</a:t>
              </a:r>
              <a:endParaRPr lang="en-CA" sz="3733" dirty="0">
                <a:solidFill>
                  <a:schemeClr val="tx1"/>
                </a:solidFill>
              </a:endParaRPr>
            </a:p>
          </p:txBody>
        </p:sp>
        <p:sp>
          <p:nvSpPr>
            <p:cNvPr id="7" name="Oval 6"/>
            <p:cNvSpPr/>
            <p:nvPr/>
          </p:nvSpPr>
          <p:spPr>
            <a:xfrm>
              <a:off x="265809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2</a:t>
              </a:r>
              <a:endParaRPr lang="en-CA" sz="3733" dirty="0">
                <a:solidFill>
                  <a:schemeClr val="tx1"/>
                </a:solidFill>
              </a:endParaRPr>
            </a:p>
          </p:txBody>
        </p:sp>
        <p:sp>
          <p:nvSpPr>
            <p:cNvPr id="8" name="Oval 7"/>
            <p:cNvSpPr/>
            <p:nvPr/>
          </p:nvSpPr>
          <p:spPr>
            <a:xfrm>
              <a:off x="425928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3</a:t>
              </a:r>
              <a:endParaRPr lang="en-CA" sz="3733" dirty="0">
                <a:solidFill>
                  <a:schemeClr val="tx1"/>
                </a:solidFill>
              </a:endParaRPr>
            </a:p>
          </p:txBody>
        </p:sp>
        <p:sp>
          <p:nvSpPr>
            <p:cNvPr id="9" name="Oval 8"/>
            <p:cNvSpPr/>
            <p:nvPr/>
          </p:nvSpPr>
          <p:spPr>
            <a:xfrm>
              <a:off x="586047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4</a:t>
              </a:r>
              <a:endParaRPr lang="en-CA" sz="3733" dirty="0">
                <a:solidFill>
                  <a:schemeClr val="tx1"/>
                </a:solidFill>
              </a:endParaRPr>
            </a:p>
          </p:txBody>
        </p:sp>
        <p:cxnSp>
          <p:nvCxnSpPr>
            <p:cNvPr id="11" name="Straight Arrow Connector 10"/>
            <p:cNvCxnSpPr>
              <a:stCxn id="6" idx="6"/>
              <a:endCxn id="7" idx="2"/>
            </p:cNvCxnSpPr>
            <p:nvPr/>
          </p:nvCxnSpPr>
          <p:spPr>
            <a:xfrm>
              <a:off x="196426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356545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516664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3912371" y="-537359"/>
              <a:ext cx="12700" cy="4803570"/>
            </a:xfrm>
            <a:prstGeom prst="curvedConnector3">
              <a:avLst>
                <a:gd name="adj1" fmla="val 1300000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3111776" y="263236"/>
              <a:ext cx="12700" cy="3202380"/>
            </a:xfrm>
            <a:prstGeom prst="curvedConnector3">
              <a:avLst>
                <a:gd name="adj1" fmla="val 7400008"/>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2311181" y="1063831"/>
              <a:ext cx="12700" cy="1601190"/>
            </a:xfrm>
            <a:prstGeom prst="curvedConnector3">
              <a:avLst>
                <a:gd name="adj1" fmla="val 39333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 idx="1"/>
              <a:endCxn id="6" idx="3"/>
            </p:cNvCxnSpPr>
            <p:nvPr/>
          </p:nvCxnSpPr>
          <p:spPr>
            <a:xfrm rot="16200000" flipH="1">
              <a:off x="868982" y="2318107"/>
              <a:ext cx="641603" cy="12700"/>
            </a:xfrm>
            <a:prstGeom prst="curvedConnector5">
              <a:avLst>
                <a:gd name="adj1" fmla="val -35630"/>
                <a:gd name="adj2" fmla="val -6087047"/>
                <a:gd name="adj3" fmla="val 13563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027948" y="2478949"/>
              <a:ext cx="445074" cy="500089"/>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50" name="TextBox 49"/>
            <p:cNvSpPr txBox="1"/>
            <p:nvPr/>
          </p:nvSpPr>
          <p:spPr>
            <a:xfrm>
              <a:off x="3634088" y="2478949"/>
              <a:ext cx="445074" cy="500089"/>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52" name="TextBox 51"/>
            <p:cNvSpPr txBox="1"/>
            <p:nvPr/>
          </p:nvSpPr>
          <p:spPr>
            <a:xfrm>
              <a:off x="5235278" y="2478949"/>
              <a:ext cx="445074" cy="500089"/>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58" name="TextBox 57"/>
            <p:cNvSpPr txBox="1"/>
            <p:nvPr/>
          </p:nvSpPr>
          <p:spPr>
            <a:xfrm>
              <a:off x="5791019" y="399908"/>
              <a:ext cx="454692" cy="500090"/>
            </a:xfrm>
            <a:prstGeom prst="rect">
              <a:avLst/>
            </a:prstGeom>
            <a:noFill/>
          </p:spPr>
          <p:txBody>
            <a:bodyPr wrap="none" rtlCol="0">
              <a:spAutoFit/>
            </a:bodyPr>
            <a:lstStyle/>
            <a:p>
              <a:r>
                <a:rPr lang="en-CA" sz="3733" dirty="0"/>
                <a:t>R</a:t>
              </a:r>
              <a:r>
                <a:rPr lang="en-CA" sz="3733" baseline="-25000" dirty="0"/>
                <a:t>4</a:t>
              </a:r>
              <a:endParaRPr lang="en-CA" sz="3733" dirty="0"/>
            </a:p>
          </p:txBody>
        </p:sp>
        <p:sp>
          <p:nvSpPr>
            <p:cNvPr id="59" name="TextBox 58"/>
            <p:cNvSpPr txBox="1"/>
            <p:nvPr/>
          </p:nvSpPr>
          <p:spPr>
            <a:xfrm>
              <a:off x="4175638" y="718170"/>
              <a:ext cx="454692" cy="500090"/>
            </a:xfrm>
            <a:prstGeom prst="rect">
              <a:avLst/>
            </a:prstGeom>
            <a:noFill/>
          </p:spPr>
          <p:txBody>
            <a:bodyPr wrap="none" rtlCol="0">
              <a:spAutoFit/>
            </a:bodyPr>
            <a:lstStyle/>
            <a:p>
              <a:r>
                <a:rPr lang="en-CA" sz="3733" dirty="0"/>
                <a:t>R</a:t>
              </a:r>
              <a:r>
                <a:rPr lang="en-CA" sz="3733" baseline="-25000" dirty="0"/>
                <a:t>3</a:t>
              </a:r>
              <a:endParaRPr lang="en-CA" sz="3733" dirty="0"/>
            </a:p>
          </p:txBody>
        </p:sp>
        <p:sp>
          <p:nvSpPr>
            <p:cNvPr id="60" name="TextBox 59"/>
            <p:cNvSpPr txBox="1"/>
            <p:nvPr/>
          </p:nvSpPr>
          <p:spPr>
            <a:xfrm>
              <a:off x="2828920" y="1070070"/>
              <a:ext cx="454692" cy="500090"/>
            </a:xfrm>
            <a:prstGeom prst="rect">
              <a:avLst/>
            </a:prstGeom>
            <a:noFill/>
          </p:spPr>
          <p:txBody>
            <a:bodyPr wrap="none" rtlCol="0">
              <a:spAutoFit/>
            </a:bodyPr>
            <a:lstStyle/>
            <a:p>
              <a:r>
                <a:rPr lang="en-CA" sz="3733" dirty="0"/>
                <a:t>R</a:t>
              </a:r>
              <a:r>
                <a:rPr lang="en-CA" sz="3733" baseline="-25000" dirty="0"/>
                <a:t>2</a:t>
              </a:r>
              <a:endParaRPr lang="en-CA" sz="3733" dirty="0"/>
            </a:p>
          </p:txBody>
        </p:sp>
        <p:sp>
          <p:nvSpPr>
            <p:cNvPr id="61" name="TextBox 60"/>
            <p:cNvSpPr txBox="1"/>
            <p:nvPr/>
          </p:nvSpPr>
          <p:spPr>
            <a:xfrm>
              <a:off x="-186247" y="2032930"/>
              <a:ext cx="454692" cy="500090"/>
            </a:xfrm>
            <a:prstGeom prst="rect">
              <a:avLst/>
            </a:prstGeom>
            <a:noFill/>
          </p:spPr>
          <p:txBody>
            <a:bodyPr wrap="none" rtlCol="0">
              <a:spAutoFit/>
            </a:bodyPr>
            <a:lstStyle/>
            <a:p>
              <a:r>
                <a:rPr lang="en-CA" sz="3733" dirty="0"/>
                <a:t>R</a:t>
              </a:r>
              <a:r>
                <a:rPr lang="en-CA" sz="3733" baseline="-25000" dirty="0"/>
                <a:t>1</a:t>
              </a:r>
              <a:endParaRPr lang="en-CA" sz="3733" dirty="0"/>
            </a:p>
          </p:txBody>
        </p:sp>
      </p:grpSp>
      <p:sp>
        <p:nvSpPr>
          <p:cNvPr id="4" name="Title 3"/>
          <p:cNvSpPr>
            <a:spLocks noGrp="1"/>
          </p:cNvSpPr>
          <p:nvPr>
            <p:ph type="title"/>
          </p:nvPr>
        </p:nvSpPr>
        <p:spPr>
          <a:xfrm>
            <a:off x="415601" y="4632127"/>
            <a:ext cx="1814212" cy="1191275"/>
          </a:xfrm>
        </p:spPr>
        <p:txBody>
          <a:bodyPr>
            <a:normAutofit fontScale="90000"/>
          </a:bodyPr>
          <a:lstStyle/>
          <a:p>
            <a:r>
              <a:rPr lang="en-CA" dirty="0" smtClean="0"/>
              <a:t>Leslie Matrix</a:t>
            </a:r>
            <a:endParaRPr lang="en-CA" dirty="0"/>
          </a:p>
        </p:txBody>
      </p:sp>
      <p:sp>
        <p:nvSpPr>
          <p:cNvPr id="10" name="TextBox 9"/>
          <p:cNvSpPr txBox="1"/>
          <p:nvPr/>
        </p:nvSpPr>
        <p:spPr>
          <a:xfrm>
            <a:off x="1" y="6160374"/>
            <a:ext cx="2169633" cy="830997"/>
          </a:xfrm>
          <a:prstGeom prst="rect">
            <a:avLst/>
          </a:prstGeom>
          <a:noFill/>
        </p:spPr>
        <p:txBody>
          <a:bodyPr wrap="none" rtlCol="0">
            <a:spAutoFit/>
          </a:bodyPr>
          <a:lstStyle/>
          <a:p>
            <a:r>
              <a:rPr lang="en-CA" sz="2400" dirty="0"/>
              <a:t>Patrick Leslie</a:t>
            </a:r>
          </a:p>
          <a:p>
            <a:r>
              <a:rPr lang="en-CA" sz="2400" dirty="0"/>
              <a:t>Rockwood 2009</a:t>
            </a:r>
          </a:p>
        </p:txBody>
      </p:sp>
    </p:spTree>
    <p:extLst>
      <p:ext uri="{BB962C8B-B14F-4D97-AF65-F5344CB8AC3E}">
        <p14:creationId xmlns:p14="http://schemas.microsoft.com/office/powerpoint/2010/main" val="2238369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smtClean="0"/>
              <a:t>Life History Shifts</a:t>
            </a:r>
            <a:endParaRPr lang="en-CA" sz="6600" dirty="0"/>
          </a:p>
        </p:txBody>
      </p:sp>
      <p:sp>
        <p:nvSpPr>
          <p:cNvPr id="3" name="Content Placeholder 2"/>
          <p:cNvSpPr>
            <a:spLocks noGrp="1"/>
          </p:cNvSpPr>
          <p:nvPr>
            <p:ph idx="1"/>
          </p:nvPr>
        </p:nvSpPr>
        <p:spPr/>
        <p:txBody>
          <a:bodyPr>
            <a:normAutofit/>
          </a:bodyPr>
          <a:lstStyle/>
          <a:p>
            <a:r>
              <a:rPr lang="en-CA" sz="4800" dirty="0" smtClean="0"/>
              <a:t>Fishing selects for smaller fish</a:t>
            </a:r>
          </a:p>
          <a:p>
            <a:pPr lvl="1"/>
            <a:r>
              <a:rPr lang="en-CA" sz="4800" dirty="0" smtClean="0"/>
              <a:t>Decreased body size</a:t>
            </a:r>
          </a:p>
          <a:p>
            <a:pPr lvl="1"/>
            <a:r>
              <a:rPr lang="en-CA" sz="4800" dirty="0" smtClean="0"/>
              <a:t>Shorter life spans</a:t>
            </a:r>
          </a:p>
          <a:p>
            <a:pPr lvl="1"/>
            <a:r>
              <a:rPr lang="en-CA" sz="4800" dirty="0" smtClean="0"/>
              <a:t>Earlier age of reproduction</a:t>
            </a:r>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spTree>
    <p:extLst>
      <p:ext uri="{BB962C8B-B14F-4D97-AF65-F5344CB8AC3E}">
        <p14:creationId xmlns:p14="http://schemas.microsoft.com/office/powerpoint/2010/main" val="312921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smtClean="0"/>
              <a:t>Ecosystem Stability</a:t>
            </a:r>
            <a:endParaRPr lang="en-CA" sz="6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sz="4800" dirty="0" smtClean="0"/>
                  <a:t>Life History shifts</a:t>
                </a:r>
              </a:p>
              <a:p>
                <a:pPr lvl="1"/>
                <a:r>
                  <a:rPr lang="en-CA" sz="4800" dirty="0" smtClean="0"/>
                  <a:t>Increased Competition for resources</a:t>
                </a:r>
              </a:p>
              <a:p>
                <a:pPr lvl="1"/>
                <a:r>
                  <a:rPr lang="en-CA" sz="4800" dirty="0"/>
                  <a:t>↓ </a:t>
                </a:r>
                <a14:m>
                  <m:oMath xmlns:m="http://schemas.openxmlformats.org/officeDocument/2006/math">
                    <m:f>
                      <m:fPr>
                        <m:ctrlPr>
                          <a:rPr lang="en-CA" sz="4800" i="1">
                            <a:latin typeface="Cambria Math" panose="02040503050406030204" pitchFamily="18" charset="0"/>
                          </a:rPr>
                        </m:ctrlPr>
                      </m:fPr>
                      <m:num>
                        <m:r>
                          <a:rPr lang="en-CA" sz="4800" i="1">
                            <a:latin typeface="Cambria Math" panose="02040503050406030204" pitchFamily="18" charset="0"/>
                          </a:rPr>
                          <m:t>𝑃𝑟𝑒𝑑𝑎𝑡𝑜𝑟</m:t>
                        </m:r>
                      </m:num>
                      <m:den>
                        <m:r>
                          <a:rPr lang="en-CA" sz="4800" i="1">
                            <a:latin typeface="Cambria Math" panose="02040503050406030204" pitchFamily="18" charset="0"/>
                          </a:rPr>
                          <m:t>𝑃𝑟𝑒𝑦</m:t>
                        </m:r>
                      </m:den>
                    </m:f>
                  </m:oMath>
                </a14:m>
                <a:r>
                  <a:rPr lang="en-CA" sz="4800" dirty="0"/>
                  <a:t>  body </a:t>
                </a:r>
                <a:r>
                  <a:rPr lang="en-CA" sz="4800" dirty="0" smtClean="0"/>
                  <a:t>mass ratios</a:t>
                </a:r>
              </a:p>
              <a:p>
                <a:r>
                  <a:rPr lang="en-CA" sz="4800" dirty="0" smtClean="0"/>
                  <a:t>Cannibalism</a:t>
                </a:r>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35" t="-4762"/>
                </a:stretch>
              </a:blipFill>
            </p:spPr>
            <p:txBody>
              <a:bodyPr/>
              <a:lstStyle/>
              <a:p>
                <a:r>
                  <a:rPr lang="en-CA">
                    <a:noFill/>
                  </a:rPr>
                  <a:t> </a:t>
                </a:r>
              </a:p>
            </p:txBody>
          </p:sp>
        </mc:Fallback>
      </mc:AlternateContent>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spTree>
    <p:extLst>
      <p:ext uri="{BB962C8B-B14F-4D97-AF65-F5344CB8AC3E}">
        <p14:creationId xmlns:p14="http://schemas.microsoft.com/office/powerpoint/2010/main" val="2870250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800" dirty="0" smtClean="0"/>
              <a:t>Increased competition between species</a:t>
            </a:r>
            <a:endParaRPr lang="en-CA" sz="4800" dirty="0"/>
          </a:p>
        </p:txBody>
      </p:sp>
      <p:sp>
        <p:nvSpPr>
          <p:cNvPr id="3" name="Content Placeholder 2"/>
          <p:cNvSpPr>
            <a:spLocks noGrp="1"/>
          </p:cNvSpPr>
          <p:nvPr>
            <p:ph idx="1"/>
          </p:nvPr>
        </p:nvSpPr>
        <p:spPr/>
        <p:txBody>
          <a:bodyPr>
            <a:normAutofit/>
          </a:bodyPr>
          <a:lstStyle/>
          <a:p>
            <a:r>
              <a:rPr lang="en-CA" dirty="0" smtClean="0"/>
              <a:t>Trawling limits fish size, so maximum fish size is truncated</a:t>
            </a:r>
          </a:p>
          <a:p>
            <a:r>
              <a:rPr lang="en-CA" dirty="0" smtClean="0"/>
              <a:t>But fish are limited to prey smaller than their gape size</a:t>
            </a:r>
          </a:p>
          <a:p>
            <a:r>
              <a:rPr lang="en-CA" dirty="0" smtClean="0"/>
              <a:t>Increased interspecific competition</a:t>
            </a:r>
          </a:p>
          <a:p>
            <a:r>
              <a:rPr lang="en-CA" dirty="0" smtClean="0"/>
              <a:t>Recovery from exploitation is slower</a:t>
            </a:r>
          </a:p>
          <a:p>
            <a:endParaRPr lang="en-CA" dirty="0" smtClean="0"/>
          </a:p>
          <a:p>
            <a:endParaRPr lang="en-CA" dirty="0" smtClean="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pic>
        <p:nvPicPr>
          <p:cNvPr id="6" name="Picture 5"/>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27876" y="4308804"/>
            <a:ext cx="1415748" cy="578097"/>
          </a:xfrm>
          <a:prstGeom prst="rect">
            <a:avLst/>
          </a:prstGeom>
        </p:spPr>
      </p:pic>
      <p:pic>
        <p:nvPicPr>
          <p:cNvPr id="10242" name="Picture 2" descr="http://chartomcharters.com/wp-content/uploads/2014/04/yellowperch.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494438" y="3478267"/>
            <a:ext cx="1393786" cy="63671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ww.msc.org/multimedia/images/certified-species/cod-atlanti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32698" y="2798995"/>
            <a:ext cx="1317265" cy="5348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saudiaquaculturesociety.org/uploads/files/Shrim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56184" y="6135074"/>
            <a:ext cx="559131" cy="3536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upload.wikimedia.org/wikipedia/commons/d/da/Scorpis_violacea_(Blue_maoma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10579177" y="5074328"/>
            <a:ext cx="1453156" cy="7489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85855" y="5265513"/>
            <a:ext cx="1415748" cy="578097"/>
          </a:xfrm>
          <a:prstGeom prst="rect">
            <a:avLst/>
          </a:prstGeom>
        </p:spPr>
      </p:pic>
      <p:pic>
        <p:nvPicPr>
          <p:cNvPr id="14" name="Picture 2" descr="http://chartomcharters.com/wp-content/uploads/2014/04/yellowperch.jpg"/>
          <p:cNvPicPr>
            <a:picLocks noChangeAspect="1" noChangeArrowheads="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1400" y="3761332"/>
            <a:ext cx="4513722" cy="20619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msc.org/multimedia/images/certified-species/cod-atlanti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9609" y="5180559"/>
            <a:ext cx="3341115" cy="13564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upload.wikimedia.org/wikipedia/commons/d/da/Scorpis_violacea_(Blue_maomao).jpg"/>
          <p:cNvPicPr>
            <a:picLocks noChangeAspect="1" noChangeArrowheads="1"/>
          </p:cNvPicPr>
          <p:nvPr/>
        </p:nvPicPr>
        <p:blipFill>
          <a:blip r:embed="rId11" cstate="print">
            <a:extLst>
              <a:ext uri="{BEBA8EAE-BF5A-486C-A8C5-ECC9F3942E4B}">
                <a14:imgProps xmlns:a14="http://schemas.microsoft.com/office/drawing/2010/main">
                  <a14:imgLayer r:embed="rId8">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5460201" y="4135281"/>
            <a:ext cx="2106428" cy="10856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saudiaquaculturesociety.org/uploads/files/Shrim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4164" y="6221502"/>
            <a:ext cx="559131" cy="3536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saudiaquaculturesociety.org/uploads/files/Shrimp.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1441" y="5508878"/>
            <a:ext cx="1980061" cy="12523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saudiaquaculturesociety.org/uploads/files/Shrimp.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84399" y="6176963"/>
            <a:ext cx="1095576" cy="6929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saudiaquaculturesociety.org/uploads/files/Shrimp.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45375" y="6135074"/>
            <a:ext cx="869688" cy="55007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8501603" y="4308804"/>
            <a:ext cx="1536477" cy="956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33048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5400" dirty="0" smtClean="0"/>
              <a:t>Predator-Prey Body Mass Ratio</a:t>
            </a:r>
            <a:endParaRPr lang="en-CA"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600" dirty="0" smtClean="0"/>
                  <a:t>↓ </a:t>
                </a:r>
                <a14:m>
                  <m:oMath xmlns:m="http://schemas.openxmlformats.org/officeDocument/2006/math">
                    <m:f>
                      <m:fPr>
                        <m:ctrlPr>
                          <a:rPr lang="en-CA" sz="3600" i="1" smtClean="0">
                            <a:latin typeface="Cambria Math" panose="02040503050406030204" pitchFamily="18" charset="0"/>
                          </a:rPr>
                        </m:ctrlPr>
                      </m:fPr>
                      <m:num>
                        <m:r>
                          <a:rPr lang="en-CA" sz="3600" b="0" i="1" smtClean="0">
                            <a:latin typeface="Cambria Math" panose="02040503050406030204" pitchFamily="18" charset="0"/>
                          </a:rPr>
                          <m:t>𝑃𝑟𝑒𝑑𝑎𝑡𝑜𝑟</m:t>
                        </m:r>
                      </m:num>
                      <m:den>
                        <m:r>
                          <a:rPr lang="en-CA" sz="3600" b="0" i="1" smtClean="0">
                            <a:latin typeface="Cambria Math" panose="02040503050406030204" pitchFamily="18" charset="0"/>
                          </a:rPr>
                          <m:t>𝑃𝑟𝑒𝑦</m:t>
                        </m:r>
                      </m:den>
                    </m:f>
                  </m:oMath>
                </a14:m>
                <a:r>
                  <a:rPr lang="en-CA" sz="3600" dirty="0" smtClean="0"/>
                  <a:t>  body mass can ↓ ecosystem stability</a:t>
                </a:r>
                <a:endParaRPr lang="en-CA"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23" t="-560"/>
                </a:stretch>
              </a:blipFill>
            </p:spPr>
            <p:txBody>
              <a:bodyPr/>
              <a:lstStyle/>
              <a:p>
                <a:r>
                  <a:rPr lang="en-CA">
                    <a:noFill/>
                  </a:rPr>
                  <a:t> </a:t>
                </a:r>
              </a:p>
            </p:txBody>
          </p:sp>
        </mc:Fallback>
      </mc:AlternateContent>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pic>
        <p:nvPicPr>
          <p:cNvPr id="8"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209" y="5174071"/>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1099824" y="2820293"/>
            <a:ext cx="4566729" cy="2353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931" y="5174071"/>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7861036" y="3369749"/>
            <a:ext cx="2434651" cy="12548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399655" y="6156611"/>
            <a:ext cx="1342803" cy="646331"/>
          </a:xfrm>
          <a:prstGeom prst="rect">
            <a:avLst/>
          </a:prstGeom>
          <a:noFill/>
        </p:spPr>
        <p:txBody>
          <a:bodyPr wrap="none" rtlCol="0">
            <a:spAutoFit/>
          </a:bodyPr>
          <a:lstStyle/>
          <a:p>
            <a:r>
              <a:rPr lang="en-CA" sz="3600" dirty="0" smtClean="0"/>
              <a:t>Stable</a:t>
            </a:r>
            <a:endParaRPr lang="en-CA" sz="3600" dirty="0"/>
          </a:p>
        </p:txBody>
      </p:sp>
      <p:sp>
        <p:nvSpPr>
          <p:cNvPr id="14" name="TextBox 13"/>
          <p:cNvSpPr txBox="1"/>
          <p:nvPr/>
        </p:nvSpPr>
        <p:spPr>
          <a:xfrm>
            <a:off x="8035073" y="6155771"/>
            <a:ext cx="1881412" cy="646331"/>
          </a:xfrm>
          <a:prstGeom prst="rect">
            <a:avLst/>
          </a:prstGeom>
          <a:noFill/>
        </p:spPr>
        <p:txBody>
          <a:bodyPr wrap="square" rtlCol="0">
            <a:spAutoFit/>
          </a:bodyPr>
          <a:lstStyle/>
          <a:p>
            <a:r>
              <a:rPr lang="en-CA" sz="3600" dirty="0" smtClean="0"/>
              <a:t>Unstable</a:t>
            </a:r>
            <a:endParaRPr lang="en-CA" sz="3600" dirty="0"/>
          </a:p>
        </p:txBody>
      </p:sp>
    </p:spTree>
    <p:extLst>
      <p:ext uri="{BB962C8B-B14F-4D97-AF65-F5344CB8AC3E}">
        <p14:creationId xmlns:p14="http://schemas.microsoft.com/office/powerpoint/2010/main" val="1008769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Cannibalism</a:t>
            </a:r>
            <a:endParaRPr lang="en-CA" dirty="0"/>
          </a:p>
        </p:txBody>
      </p:sp>
      <p:sp>
        <p:nvSpPr>
          <p:cNvPr id="3" name="Content Placeholder 2"/>
          <p:cNvSpPr>
            <a:spLocks noGrp="1"/>
          </p:cNvSpPr>
          <p:nvPr>
            <p:ph idx="1"/>
          </p:nvPr>
        </p:nvSpPr>
        <p:spPr/>
        <p:txBody>
          <a:bodyPr/>
          <a:lstStyle/>
          <a:p>
            <a:r>
              <a:rPr lang="en-CA" dirty="0" smtClean="0"/>
              <a:t>Cannibalism removes as much as 1/3 of  juveniles in Cod</a:t>
            </a:r>
          </a:p>
          <a:p>
            <a:r>
              <a:rPr lang="en-CA" dirty="0" smtClean="0"/>
              <a:t>Affects around 1/10 of fish species</a:t>
            </a:r>
          </a:p>
          <a:p>
            <a:endParaRPr lang="en-CA" dirty="0" smtClean="0"/>
          </a:p>
          <a:p>
            <a:r>
              <a:rPr lang="en-CA" dirty="0" smtClean="0"/>
              <a:t>Effect on stability?</a:t>
            </a:r>
          </a:p>
        </p:txBody>
      </p:sp>
      <p:pic>
        <p:nvPicPr>
          <p:cNvPr id="3074" name="Picture 2" descr="http://probargainhunter.com/wp-content/uploads/2007/04/eating_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69" y="3008629"/>
            <a:ext cx="4681332" cy="35109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surus.mote.org/research/old.card/pics/Cannibalism.JPG"/>
          <p:cNvPicPr>
            <a:picLocks noChangeAspect="1" noChangeArrowheads="1"/>
          </p:cNvPicPr>
          <p:nvPr/>
        </p:nvPicPr>
        <p:blipFill rotWithShape="1">
          <a:blip r:embed="rId4">
            <a:extLst>
              <a:ext uri="{28A0092B-C50C-407E-A947-70E740481C1C}">
                <a14:useLocalDpi xmlns:a14="http://schemas.microsoft.com/office/drawing/2010/main" val="0"/>
              </a:ext>
            </a:extLst>
          </a:blip>
          <a:srcRect l="13577" t="30127" r="5357" b="27374"/>
          <a:stretch/>
        </p:blipFill>
        <p:spPr bwMode="auto">
          <a:xfrm>
            <a:off x="492450" y="4206240"/>
            <a:ext cx="6607719" cy="19707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smtClean="0">
                <a:solidFill>
                  <a:schemeClr val="bg1"/>
                </a:solidFill>
              </a:rPr>
              <a:t>Introduction</a:t>
            </a:r>
            <a:endParaRPr lang="en-CA" sz="2400" b="1" dirty="0">
              <a:solidFill>
                <a:schemeClr val="bg1"/>
              </a:solidFill>
            </a:endParaRPr>
          </a:p>
        </p:txBody>
      </p:sp>
    </p:spTree>
    <p:extLst>
      <p:ext uri="{BB962C8B-B14F-4D97-AF65-F5344CB8AC3E}">
        <p14:creationId xmlns:p14="http://schemas.microsoft.com/office/powerpoint/2010/main" val="82764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5400" dirty="0" smtClean="0"/>
              <a:t>Objective:  What Influences Stability?</a:t>
            </a:r>
            <a:endParaRPr lang="en-CA" sz="5400" dirty="0"/>
          </a:p>
        </p:txBody>
      </p:sp>
      <p:sp>
        <p:nvSpPr>
          <p:cNvPr id="3" name="Content Placeholder 2"/>
          <p:cNvSpPr>
            <a:spLocks noGrp="1"/>
          </p:cNvSpPr>
          <p:nvPr>
            <p:ph idx="1"/>
          </p:nvPr>
        </p:nvSpPr>
        <p:spPr/>
        <p:txBody>
          <a:bodyPr>
            <a:normAutofit lnSpcReduction="10000"/>
          </a:bodyPr>
          <a:lstStyle/>
          <a:p>
            <a:r>
              <a:rPr lang="en-CA" sz="4400" dirty="0" smtClean="0"/>
              <a:t>Fisheries </a:t>
            </a:r>
            <a:r>
              <a:rPr lang="en-CA" sz="4400" dirty="0"/>
              <a:t>induced life history shifts</a:t>
            </a:r>
          </a:p>
          <a:p>
            <a:pPr lvl="1"/>
            <a:r>
              <a:rPr lang="en-CA" sz="4400" dirty="0"/>
              <a:t>Convergence of body size increase recovery through an increase in </a:t>
            </a:r>
            <a:r>
              <a:rPr lang="en-CA" sz="4400" dirty="0" smtClean="0"/>
              <a:t>competition?</a:t>
            </a:r>
            <a:endParaRPr lang="en-CA" sz="4400" dirty="0"/>
          </a:p>
          <a:p>
            <a:pPr lvl="1"/>
            <a:r>
              <a:rPr lang="en-CA" sz="4400" dirty="0"/>
              <a:t>Decrease in predator-prey body mass ratios?</a:t>
            </a:r>
          </a:p>
          <a:p>
            <a:r>
              <a:rPr lang="en-CA" sz="4400" dirty="0"/>
              <a:t>Cannibalism</a:t>
            </a:r>
          </a:p>
          <a:p>
            <a:endParaRPr lang="en-CA" dirty="0" smtClean="0"/>
          </a:p>
          <a:p>
            <a:endParaRPr lang="en-CA" dirty="0"/>
          </a:p>
        </p:txBody>
      </p:sp>
      <p:sp>
        <p:nvSpPr>
          <p:cNvPr id="5" name="TextBox 4"/>
          <p:cNvSpPr txBox="1"/>
          <p:nvPr/>
        </p:nvSpPr>
        <p:spPr>
          <a:xfrm>
            <a:off x="0" y="0"/>
            <a:ext cx="12192000" cy="461665"/>
          </a:xfrm>
          <a:prstGeom prst="rect">
            <a:avLst/>
          </a:prstGeom>
          <a:solidFill>
            <a:schemeClr val="accent4">
              <a:lumMod val="75000"/>
            </a:schemeClr>
          </a:solidFill>
        </p:spPr>
        <p:txBody>
          <a:bodyPr wrap="square" rtlCol="0">
            <a:spAutoFit/>
          </a:bodyPr>
          <a:lstStyle/>
          <a:p>
            <a:r>
              <a:rPr lang="en-CA" sz="2400" b="1" dirty="0" smtClean="0">
                <a:solidFill>
                  <a:schemeClr val="bg1"/>
                </a:solidFill>
              </a:rPr>
              <a:t>Objective</a:t>
            </a:r>
            <a:endParaRPr lang="en-CA" sz="2400" b="1" dirty="0">
              <a:solidFill>
                <a:schemeClr val="bg1"/>
              </a:solidFill>
            </a:endParaRPr>
          </a:p>
        </p:txBody>
      </p:sp>
    </p:spTree>
    <p:extLst>
      <p:ext uri="{BB962C8B-B14F-4D97-AF65-F5344CB8AC3E}">
        <p14:creationId xmlns:p14="http://schemas.microsoft.com/office/powerpoint/2010/main" val="1909510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st River Trophic Web Md"/>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148389" y="1233805"/>
            <a:ext cx="6043611" cy="4000871"/>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9812740" y="4558352"/>
            <a:ext cx="2538484" cy="996287"/>
          </a:xfrm>
          <a:custGeom>
            <a:avLst/>
            <a:gdLst>
              <a:gd name="connsiteX0" fmla="*/ 573206 w 2538484"/>
              <a:gd name="connsiteY0" fmla="*/ 218364 h 996287"/>
              <a:gd name="connsiteX1" fmla="*/ 709684 w 2538484"/>
              <a:gd name="connsiteY1" fmla="*/ 382138 h 996287"/>
              <a:gd name="connsiteX2" fmla="*/ 887105 w 2538484"/>
              <a:gd name="connsiteY2" fmla="*/ 409433 h 996287"/>
              <a:gd name="connsiteX3" fmla="*/ 968991 w 2538484"/>
              <a:gd name="connsiteY3" fmla="*/ 382138 h 996287"/>
              <a:gd name="connsiteX4" fmla="*/ 1050878 w 2538484"/>
              <a:gd name="connsiteY4" fmla="*/ 191069 h 996287"/>
              <a:gd name="connsiteX5" fmla="*/ 1651379 w 2538484"/>
              <a:gd name="connsiteY5" fmla="*/ 27296 h 996287"/>
              <a:gd name="connsiteX6" fmla="*/ 2265529 w 2538484"/>
              <a:gd name="connsiteY6" fmla="*/ 0 h 996287"/>
              <a:gd name="connsiteX7" fmla="*/ 2524836 w 2538484"/>
              <a:gd name="connsiteY7" fmla="*/ 95535 h 996287"/>
              <a:gd name="connsiteX8" fmla="*/ 2538484 w 2538484"/>
              <a:gd name="connsiteY8" fmla="*/ 996287 h 996287"/>
              <a:gd name="connsiteX9" fmla="*/ 1610436 w 2538484"/>
              <a:gd name="connsiteY9" fmla="*/ 818866 h 996287"/>
              <a:gd name="connsiteX10" fmla="*/ 518615 w 2538484"/>
              <a:gd name="connsiteY10" fmla="*/ 777923 h 996287"/>
              <a:gd name="connsiteX11" fmla="*/ 0 w 2538484"/>
              <a:gd name="connsiteY11" fmla="*/ 655093 h 996287"/>
              <a:gd name="connsiteX12" fmla="*/ 259308 w 2538484"/>
              <a:gd name="connsiteY12" fmla="*/ 218364 h 996287"/>
              <a:gd name="connsiteX13" fmla="*/ 450376 w 2538484"/>
              <a:gd name="connsiteY13" fmla="*/ 204717 h 996287"/>
              <a:gd name="connsiteX14" fmla="*/ 573206 w 2538484"/>
              <a:gd name="connsiteY14" fmla="*/ 218364 h 99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8484" h="996287">
                <a:moveTo>
                  <a:pt x="573206" y="218364"/>
                </a:moveTo>
                <a:lnTo>
                  <a:pt x="709684" y="382138"/>
                </a:lnTo>
                <a:lnTo>
                  <a:pt x="887105" y="409433"/>
                </a:lnTo>
                <a:lnTo>
                  <a:pt x="968991" y="382138"/>
                </a:lnTo>
                <a:lnTo>
                  <a:pt x="1050878" y="191069"/>
                </a:lnTo>
                <a:lnTo>
                  <a:pt x="1651379" y="27296"/>
                </a:lnTo>
                <a:lnTo>
                  <a:pt x="2265529" y="0"/>
                </a:lnTo>
                <a:lnTo>
                  <a:pt x="2524836" y="95535"/>
                </a:lnTo>
                <a:lnTo>
                  <a:pt x="2538484" y="996287"/>
                </a:lnTo>
                <a:lnTo>
                  <a:pt x="1610436" y="818866"/>
                </a:lnTo>
                <a:lnTo>
                  <a:pt x="518615" y="777923"/>
                </a:lnTo>
                <a:lnTo>
                  <a:pt x="0" y="655093"/>
                </a:lnTo>
                <a:lnTo>
                  <a:pt x="259308" y="218364"/>
                </a:lnTo>
                <a:lnTo>
                  <a:pt x="450376" y="204717"/>
                </a:lnTo>
                <a:lnTo>
                  <a:pt x="573206" y="21836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801381" y="4282176"/>
            <a:ext cx="1390619" cy="948426"/>
          </a:xfrm>
          <a:prstGeom prst="rect">
            <a:avLst/>
          </a:prstGeom>
        </p:spPr>
      </p:pic>
      <p:sp>
        <p:nvSpPr>
          <p:cNvPr id="10" name="TextBox 9"/>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smtClean="0">
                <a:solidFill>
                  <a:schemeClr val="bg1"/>
                </a:solidFill>
              </a:rPr>
              <a:t>Background</a:t>
            </a:r>
            <a:endParaRPr lang="en-CA" sz="2400" b="1" dirty="0">
              <a:solidFill>
                <a:schemeClr val="bg1"/>
              </a:solidFill>
            </a:endParaRPr>
          </a:p>
        </p:txBody>
      </p:sp>
      <p:sp>
        <p:nvSpPr>
          <p:cNvPr id="2" name="Title 1"/>
          <p:cNvSpPr>
            <a:spLocks noGrp="1"/>
          </p:cNvSpPr>
          <p:nvPr>
            <p:ph type="title"/>
          </p:nvPr>
        </p:nvSpPr>
        <p:spPr/>
        <p:txBody>
          <a:bodyPr/>
          <a:lstStyle/>
          <a:p>
            <a:r>
              <a:rPr lang="en-CA" dirty="0" smtClean="0"/>
              <a:t>The Model</a:t>
            </a:r>
            <a:endParaRPr lang="en-CA" dirty="0"/>
          </a:p>
        </p:txBody>
      </p:sp>
      <p:sp>
        <p:nvSpPr>
          <p:cNvPr id="3" name="Content Placeholder 2"/>
          <p:cNvSpPr>
            <a:spLocks noGrp="1"/>
          </p:cNvSpPr>
          <p:nvPr>
            <p:ph idx="1"/>
          </p:nvPr>
        </p:nvSpPr>
        <p:spPr>
          <a:xfrm>
            <a:off x="838200" y="1825625"/>
            <a:ext cx="4671060" cy="4351338"/>
          </a:xfrm>
        </p:spPr>
        <p:txBody>
          <a:bodyPr>
            <a:normAutofit/>
          </a:bodyPr>
          <a:lstStyle/>
          <a:p>
            <a:r>
              <a:rPr lang="en-CA" dirty="0" err="1" smtClean="0"/>
              <a:t>Allometric</a:t>
            </a:r>
            <a:r>
              <a:rPr lang="en-CA" dirty="0" smtClean="0"/>
              <a:t> Trophic Network</a:t>
            </a:r>
          </a:p>
          <a:p>
            <a:pPr lvl="1"/>
            <a:r>
              <a:rPr lang="en-CA" dirty="0" smtClean="0"/>
              <a:t>Scales metabolic rates and interactions by body size</a:t>
            </a:r>
          </a:p>
          <a:p>
            <a:r>
              <a:rPr lang="en-CA" dirty="0" smtClean="0"/>
              <a:t>Designed by Martinez lab</a:t>
            </a:r>
          </a:p>
          <a:p>
            <a:r>
              <a:rPr lang="en-CA" dirty="0" smtClean="0"/>
              <a:t>Each node is a species</a:t>
            </a:r>
          </a:p>
          <a:p>
            <a:r>
              <a:rPr lang="en-CA" dirty="0" smtClean="0"/>
              <a:t>Links between nodes are predator-prey interactions</a:t>
            </a:r>
          </a:p>
          <a:p>
            <a:r>
              <a:rPr lang="en-CA" dirty="0" smtClean="0"/>
              <a:t>Color </a:t>
            </a:r>
            <a:r>
              <a:rPr lang="en-CA" dirty="0"/>
              <a:t>is trophic level</a:t>
            </a:r>
          </a:p>
          <a:p>
            <a:pPr marL="0" indent="0">
              <a:buNone/>
            </a:pPr>
            <a:endParaRPr lang="en-CA" dirty="0" smtClean="0"/>
          </a:p>
        </p:txBody>
      </p:sp>
      <p:sp>
        <p:nvSpPr>
          <p:cNvPr id="4" name="TextBox 3"/>
          <p:cNvSpPr txBox="1"/>
          <p:nvPr/>
        </p:nvSpPr>
        <p:spPr>
          <a:xfrm>
            <a:off x="6515100" y="5394960"/>
            <a:ext cx="5234940" cy="1200329"/>
          </a:xfrm>
          <a:prstGeom prst="rect">
            <a:avLst/>
          </a:prstGeom>
          <a:noFill/>
        </p:spPr>
        <p:txBody>
          <a:bodyPr wrap="square" rtlCol="0">
            <a:spAutoFit/>
          </a:bodyPr>
          <a:lstStyle/>
          <a:p>
            <a:r>
              <a:rPr lang="en-CA" dirty="0"/>
              <a:t>Image produced with FoodWeb3D, written by R.J. Williams and provided by the Pacific </a:t>
            </a:r>
            <a:r>
              <a:rPr lang="en-CA" dirty="0" err="1"/>
              <a:t>Ecoinformatics</a:t>
            </a:r>
            <a:r>
              <a:rPr lang="en-CA" dirty="0"/>
              <a:t> and Computational Ecology Lab (www.foodwebs.org, Yoon et al. 2004). </a:t>
            </a:r>
          </a:p>
        </p:txBody>
      </p:sp>
      <p:pic>
        <p:nvPicPr>
          <p:cNvPr id="1028" name="Picture 4" descr="http://www.santafe.edu/media/staff_pictures/220215_Dunne_3-20-2015_Hea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4699" y="0"/>
            <a:ext cx="1257301" cy="12287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tatic.wixstatic.com/media/0a96de_76746c7ee231441581d0f63075ed40c7.jpg/v1/fill/w_155,h_129,al_c,q_80,usm_0.66_1.00_0.01/0a96de_76746c7ee231441581d0f63075ed40c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8324" y="3989"/>
            <a:ext cx="1476375" cy="1228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saudiaquaculturesociety.org/uploads/files/Shrim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9951" y="1272915"/>
            <a:ext cx="1747697" cy="110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104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6285</TotalTime>
  <Words>2111</Words>
  <Application>Microsoft Office PowerPoint</Application>
  <PresentationFormat>Widescreen</PresentationFormat>
  <Paragraphs>338</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Effects of Fisheries-induced Life History Shifts on Ecosystem Stability</vt:lpstr>
      <vt:lpstr>Fish size has been decreasing</vt:lpstr>
      <vt:lpstr>Life History Shifts</vt:lpstr>
      <vt:lpstr>Ecosystem Stability</vt:lpstr>
      <vt:lpstr>Increased competition between species</vt:lpstr>
      <vt:lpstr>Predator-Prey Body Mass Ratio</vt:lpstr>
      <vt:lpstr>Cannibalism</vt:lpstr>
      <vt:lpstr>Objective:  What Influences Stability?</vt:lpstr>
      <vt:lpstr>The Model</vt:lpstr>
      <vt:lpstr>Ecosystem Stability</vt:lpstr>
      <vt:lpstr>Lake Constance</vt:lpstr>
      <vt:lpstr>Lake Constance</vt:lpstr>
      <vt:lpstr>Species Matrix</vt:lpstr>
      <vt:lpstr>Species Matrix</vt:lpstr>
      <vt:lpstr>Species Matrix</vt:lpstr>
      <vt:lpstr>Species Matrix</vt:lpstr>
      <vt:lpstr>Von Bertalanffy Growth</vt:lpstr>
      <vt:lpstr>Aims &amp; Contributions to the Field</vt:lpstr>
      <vt:lpstr>Timeline</vt:lpstr>
      <vt:lpstr>PowerPoint Presentation</vt:lpstr>
      <vt:lpstr>PowerPoint Presentation</vt:lpstr>
      <vt:lpstr>Trophic Levels (T)</vt:lpstr>
      <vt:lpstr>PowerPoint Presentation</vt:lpstr>
      <vt:lpstr>Runge-Kutta Conceptual  Model   Parameters from  Hutchings et al.</vt:lpstr>
      <vt:lpstr>PowerPoint Presentation</vt:lpstr>
      <vt:lpstr>Leslie Matrix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Jurassic Park</dc:creator>
  <cp:lastModifiedBy>Jurassic Park</cp:lastModifiedBy>
  <cp:revision>121</cp:revision>
  <dcterms:created xsi:type="dcterms:W3CDTF">2016-03-24T17:35:38Z</dcterms:created>
  <dcterms:modified xsi:type="dcterms:W3CDTF">2016-09-28T19:20:06Z</dcterms:modified>
</cp:coreProperties>
</file>